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7" r:id="rId4"/>
    <p:sldId id="263" r:id="rId5"/>
    <p:sldId id="261" r:id="rId6"/>
    <p:sldId id="259" r:id="rId7"/>
    <p:sldId id="262" r:id="rId8"/>
    <p:sldId id="299" r:id="rId9"/>
    <p:sldId id="288" r:id="rId10"/>
    <p:sldId id="289" r:id="rId11"/>
    <p:sldId id="300" r:id="rId12"/>
    <p:sldId id="301" r:id="rId13"/>
    <p:sldId id="290" r:id="rId14"/>
    <p:sldId id="296" r:id="rId15"/>
    <p:sldId id="297" r:id="rId16"/>
    <p:sldId id="298" r:id="rId17"/>
    <p:sldId id="291" r:id="rId18"/>
    <p:sldId id="304" r:id="rId19"/>
    <p:sldId id="292" r:id="rId20"/>
    <p:sldId id="295" r:id="rId21"/>
    <p:sldId id="260" r:id="rId22"/>
  </p:sldIdLst>
  <p:sldSz cx="9144000" cy="5143500" type="screen16x9"/>
  <p:notesSz cx="6858000" cy="9144000"/>
  <p:embeddedFontLst>
    <p:embeddedFont>
      <p:font typeface="나눔고딕" pitchFamily="2" charset="-127"/>
      <p:regular r:id="rId24"/>
      <p:bold r:id="rId25"/>
    </p:embeddedFont>
    <p:embeddedFont>
      <p:font typeface="나눔고딕" pitchFamily="2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BM HANNA 11yrs old OTF" panose="020B0600000101010101" pitchFamily="34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4949"/>
    <a:srgbClr val="FF380B"/>
    <a:srgbClr val="F55B5B"/>
    <a:srgbClr val="4F4F4F"/>
    <a:srgbClr val="B22E0A"/>
    <a:srgbClr val="E86A38"/>
    <a:srgbClr val="CF6903"/>
    <a:srgbClr val="BE3014"/>
    <a:srgbClr val="D43616"/>
    <a:srgbClr val="EB5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>
      <p:cViewPr varScale="1">
        <p:scale>
          <a:sx n="78" d="100"/>
          <a:sy n="78" d="100"/>
        </p:scale>
        <p:origin x="102" y="75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CA095-BC26-42B6-BC05-E626FFAE8367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4F6DC-4320-4C3B-899D-E26455E8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467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4F6DC-4320-4C3B-899D-E26455E8CA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113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D56-63F9-44E7-A289-D479093E62D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A5F99-4A34-472E-8488-1E894975F80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D56-63F9-44E7-A289-D479093E62D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A5F99-4A34-472E-8488-1E894975F80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D56-63F9-44E7-A289-D479093E62D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A5F99-4A34-472E-8488-1E894975F80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D56-63F9-44E7-A289-D479093E62D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A5F99-4A34-472E-8488-1E894975F80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D56-63F9-44E7-A289-D479093E62D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A5F99-4A34-472E-8488-1E894975F80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D56-63F9-44E7-A289-D479093E62D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A5F99-4A34-472E-8488-1E894975F80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D56-63F9-44E7-A289-D479093E62D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A5F99-4A34-472E-8488-1E894975F80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D56-63F9-44E7-A289-D479093E62D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A5F99-4A34-472E-8488-1E894975F80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D56-63F9-44E7-A289-D479093E62D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A5F99-4A34-472E-8488-1E894975F80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D56-63F9-44E7-A289-D479093E62D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A5F99-4A34-472E-8488-1E894975F80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D56-63F9-44E7-A289-D479093E62D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A5F99-4A34-472E-8488-1E894975F80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AED56-63F9-44E7-A289-D479093E62D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A5F99-4A34-472E-8488-1E894975F80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4.png"/><Relationship Id="rId7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3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4.png"/><Relationship Id="rId7" Type="http://schemas.openxmlformats.org/officeDocument/2006/relationships/image" Target="../media/image51.png"/><Relationship Id="rId12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ithub.com/Boaz-Youplace/youplac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km0626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github.com/ryulullalaa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oeunseooooo" TargetMode="Externa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4C7EC8F-AB01-5C48-B31D-EF844AE1D0D4}"/>
              </a:ext>
            </a:extLst>
          </p:cNvPr>
          <p:cNvSpPr/>
          <p:nvPr/>
        </p:nvSpPr>
        <p:spPr>
          <a:xfrm>
            <a:off x="971600" y="1258763"/>
            <a:ext cx="77048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클라우드</a:t>
            </a:r>
            <a:r>
              <a:rPr lang="ko-KR" altLang="en-US" sz="280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기반 </a:t>
            </a:r>
            <a:endParaRPr lang="en-US" altLang="ko-KR" sz="280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ko-KR" altLang="en-US" sz="280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브이로그</a:t>
            </a:r>
            <a:r>
              <a:rPr lang="ko-KR" altLang="en-US" sz="280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영상 속 장소 추출 및 </a:t>
            </a:r>
            <a:endParaRPr lang="en-US" altLang="ko-KR" sz="280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ko-KR" altLang="en-US" sz="280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지도 검색 </a:t>
            </a:r>
            <a:r>
              <a:rPr lang="en" altLang="ko-KR" sz="280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SaaS </a:t>
            </a:r>
            <a:r>
              <a:rPr lang="ko-KR" altLang="en-US" sz="280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서비스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E1781-9107-E14B-988B-56E9E3CA2045}"/>
              </a:ext>
            </a:extLst>
          </p:cNvPr>
          <p:cNvSpPr txBox="1"/>
          <p:nvPr/>
        </p:nvSpPr>
        <p:spPr>
          <a:xfrm>
            <a:off x="3537902" y="4876006"/>
            <a:ext cx="20681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</a:t>
            </a:r>
            <a:r>
              <a:rPr kumimoji="1" lang="ko-KR" altLang="en-US" sz="10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 </a:t>
            </a:r>
            <a:r>
              <a:rPr kumimoji="1" lang="en-US" altLang="ko-KR" sz="10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10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 오픈 인프라 경진대회</a:t>
            </a:r>
          </a:p>
        </p:txBody>
      </p:sp>
      <p:pic>
        <p:nvPicPr>
          <p:cNvPr id="11" name="Picture 2" descr="C:\Users\진희\Desktop\ㅇㅌㅂ.png">
            <a:extLst>
              <a:ext uri="{FF2B5EF4-FFF2-40B4-BE49-F238E27FC236}">
                <a16:creationId xmlns:a16="http://schemas.microsoft.com/office/drawing/2014/main" id="{9BC43DB4-6F2F-8540-BB1C-DBE850606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4765" y="2686570"/>
            <a:ext cx="1300144" cy="936104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B1521C-F363-BC4B-B2E1-1D8C4EB0C8E2}"/>
              </a:ext>
            </a:extLst>
          </p:cNvPr>
          <p:cNvSpPr txBox="1"/>
          <p:nvPr/>
        </p:nvSpPr>
        <p:spPr>
          <a:xfrm>
            <a:off x="1004765" y="926599"/>
            <a:ext cx="1681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OIDC</a:t>
            </a:r>
            <a:r>
              <a:rPr kumimoji="1" lang="en-US" altLang="ko-KR" sz="12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2022 </a:t>
            </a:r>
            <a:r>
              <a:rPr kumimoji="1" lang="ko-KR" altLang="en-US" sz="12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자유 주제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39B2EF-31F3-9D46-9E2D-278064CA8DFD}"/>
              </a:ext>
            </a:extLst>
          </p:cNvPr>
          <p:cNvSpPr txBox="1"/>
          <p:nvPr/>
        </p:nvSpPr>
        <p:spPr>
          <a:xfrm>
            <a:off x="7452192" y="3266106"/>
            <a:ext cx="981359" cy="12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en-US" altLang="ko-KR" sz="15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COCO </a:t>
            </a:r>
            <a:r>
              <a:rPr kumimoji="1" lang="ko-KR" altLang="en-US" sz="15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팀</a:t>
            </a:r>
            <a:endParaRPr kumimoji="1" lang="en-US" altLang="ko-KR" sz="1500" b="1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2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고은서</a:t>
            </a:r>
            <a:endParaRPr kumimoji="1" lang="en-US" altLang="ko-KR" sz="120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20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류정화</a:t>
            </a:r>
            <a:endParaRPr kumimoji="1" lang="en-US" altLang="ko-KR" sz="120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20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송경민</a:t>
            </a:r>
            <a:endParaRPr kumimoji="1" lang="ko-KR" altLang="en-US" sz="120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D0A3C6-9D4B-F54D-A599-8108E0B72851}"/>
              </a:ext>
            </a:extLst>
          </p:cNvPr>
          <p:cNvSpPr txBox="1"/>
          <p:nvPr/>
        </p:nvSpPr>
        <p:spPr>
          <a:xfrm>
            <a:off x="683568" y="209396"/>
            <a:ext cx="3355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아키텍처 구현 계획 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서비스 흐름도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A06B27-0CE1-554E-9112-BFD2491833D8}"/>
              </a:ext>
            </a:extLst>
          </p:cNvPr>
          <p:cNvSpPr/>
          <p:nvPr/>
        </p:nvSpPr>
        <p:spPr>
          <a:xfrm>
            <a:off x="899590" y="1347614"/>
            <a:ext cx="2736304" cy="329845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5BD028-8139-8045-998A-1B2CDE8AF3AC}"/>
              </a:ext>
            </a:extLst>
          </p:cNvPr>
          <p:cNvSpPr/>
          <p:nvPr/>
        </p:nvSpPr>
        <p:spPr>
          <a:xfrm>
            <a:off x="4932040" y="1347614"/>
            <a:ext cx="3600400" cy="278532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FA4F2-5C58-D24A-AC79-D475FCF28EBA}"/>
              </a:ext>
            </a:extLst>
          </p:cNvPr>
          <p:cNvSpPr txBox="1"/>
          <p:nvPr/>
        </p:nvSpPr>
        <p:spPr>
          <a:xfrm>
            <a:off x="1755690" y="1021199"/>
            <a:ext cx="900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NanumGothic" panose="020D0604000000000000" pitchFamily="34" charset="-127"/>
                <a:ea typeface="NanumGothic" panose="020D0604000000000000" pitchFamily="34" charset="-127"/>
              </a:rPr>
              <a:t>클라이언트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FF4C3-7E6D-664A-9B7D-FCFF2FA7593E}"/>
              </a:ext>
            </a:extLst>
          </p:cNvPr>
          <p:cNvSpPr txBox="1"/>
          <p:nvPr/>
        </p:nvSpPr>
        <p:spPr>
          <a:xfrm>
            <a:off x="6084166" y="102617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latin typeface="NanumGothic" panose="020D0604000000000000" pitchFamily="34" charset="-127"/>
                <a:ea typeface="NanumGothic" panose="020D0604000000000000" pitchFamily="34" charset="-127"/>
              </a:rPr>
              <a:t>서버</a:t>
            </a:r>
            <a:endParaRPr lang="en-US" altLang="ko-KR" sz="12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D39288-EEFE-1841-BE07-44DCE3542B9F}"/>
              </a:ext>
            </a:extLst>
          </p:cNvPr>
          <p:cNvSpPr/>
          <p:nvPr/>
        </p:nvSpPr>
        <p:spPr>
          <a:xfrm>
            <a:off x="1475654" y="1468640"/>
            <a:ext cx="1584176" cy="36004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웹 사이트 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15A96F-77B2-6F42-8F8C-840693A17468}"/>
              </a:ext>
            </a:extLst>
          </p:cNvPr>
          <p:cNvSpPr/>
          <p:nvPr/>
        </p:nvSpPr>
        <p:spPr>
          <a:xfrm>
            <a:off x="1475654" y="1972696"/>
            <a:ext cx="1584176" cy="36004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회원 가입 </a:t>
            </a:r>
            <a:r>
              <a:rPr lang="en-US" altLang="ko-KR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 </a:t>
            </a:r>
            <a:r>
              <a:rPr lang="ko-KR" altLang="en-US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로그인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806072-5279-FC4A-A734-ACB746C865D9}"/>
              </a:ext>
            </a:extLst>
          </p:cNvPr>
          <p:cNvSpPr/>
          <p:nvPr/>
        </p:nvSpPr>
        <p:spPr>
          <a:xfrm>
            <a:off x="1475654" y="2476752"/>
            <a:ext cx="1584176" cy="36004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검색어 입력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5A057D-1004-2746-AF15-C8F61762CD88}"/>
              </a:ext>
            </a:extLst>
          </p:cNvPr>
          <p:cNvSpPr/>
          <p:nvPr/>
        </p:nvSpPr>
        <p:spPr>
          <a:xfrm>
            <a:off x="1020766" y="3465540"/>
            <a:ext cx="905297" cy="59155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Kakao map API</a:t>
            </a:r>
            <a:endParaRPr lang="ko-KR" altLang="en-US" sz="10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348B02-4BC0-3040-9672-DD5A4CCD54F2}"/>
              </a:ext>
            </a:extLst>
          </p:cNvPr>
          <p:cNvSpPr/>
          <p:nvPr/>
        </p:nvSpPr>
        <p:spPr>
          <a:xfrm>
            <a:off x="1740846" y="4155926"/>
            <a:ext cx="1798645" cy="36004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타임라인</a:t>
            </a:r>
            <a:r>
              <a:rPr lang="en-US" altLang="ko-KR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명소 매핑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4C3686-DB9F-C34A-8203-0D8E672DEB98}"/>
              </a:ext>
            </a:extLst>
          </p:cNvPr>
          <p:cNvSpPr/>
          <p:nvPr/>
        </p:nvSpPr>
        <p:spPr>
          <a:xfrm>
            <a:off x="5076054" y="1972696"/>
            <a:ext cx="1584176" cy="36004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회원 정보 </a:t>
            </a:r>
            <a:r>
              <a:rPr lang="en-US" altLang="ko-KR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</a:t>
            </a:r>
            <a:endParaRPr lang="ko-KR" altLang="en-US" sz="10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AC6099-B679-5B48-9351-4FD537E86666}"/>
              </a:ext>
            </a:extLst>
          </p:cNvPr>
          <p:cNvSpPr/>
          <p:nvPr/>
        </p:nvSpPr>
        <p:spPr>
          <a:xfrm>
            <a:off x="5076054" y="2476752"/>
            <a:ext cx="1584176" cy="36004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영상리스트 추출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5B4D05-310E-BA42-89F9-65F66B30B541}"/>
              </a:ext>
            </a:extLst>
          </p:cNvPr>
          <p:cNvSpPr/>
          <p:nvPr/>
        </p:nvSpPr>
        <p:spPr>
          <a:xfrm>
            <a:off x="7316212" y="2332736"/>
            <a:ext cx="1115485" cy="36004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Youtube</a:t>
            </a:r>
            <a:endParaRPr lang="en-US" altLang="ko-KR" sz="8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8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search API</a:t>
            </a:r>
            <a:endParaRPr lang="ko-KR" altLang="en-US" sz="8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AA3BF5-233F-D54D-885C-BEA732C332C5}"/>
              </a:ext>
            </a:extLst>
          </p:cNvPr>
          <p:cNvSpPr/>
          <p:nvPr/>
        </p:nvSpPr>
        <p:spPr>
          <a:xfrm>
            <a:off x="7316212" y="2799608"/>
            <a:ext cx="1091429" cy="36004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크롤링</a:t>
            </a:r>
            <a:endParaRPr lang="ko-KR" altLang="en-US" sz="10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3FE7DCBE-0662-8840-A157-FBFEC4FE7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033" y="3079040"/>
            <a:ext cx="263911" cy="322348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4FB8E9-3AE8-C74B-A199-4DAA91A10A07}"/>
              </a:ext>
            </a:extLst>
          </p:cNvPr>
          <p:cNvSpPr/>
          <p:nvPr/>
        </p:nvSpPr>
        <p:spPr>
          <a:xfrm>
            <a:off x="5076054" y="3643636"/>
            <a:ext cx="1584176" cy="36004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명소 추출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C602603-5A44-B441-8BD3-4811C4204F33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267742" y="1828680"/>
            <a:ext cx="0" cy="14401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A1635F9-D544-D64F-8BDE-4A208736E6D0}"/>
              </a:ext>
            </a:extLst>
          </p:cNvPr>
          <p:cNvCxnSpPr/>
          <p:nvPr/>
        </p:nvCxnSpPr>
        <p:spPr>
          <a:xfrm>
            <a:off x="2267742" y="2332736"/>
            <a:ext cx="0" cy="14401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F9F874A-04DA-5F4A-917C-E131554784BB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3539491" y="3823656"/>
            <a:ext cx="1536563" cy="499003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977F84B-8EDE-F540-92B5-230FB9FA99A3}"/>
              </a:ext>
            </a:extLst>
          </p:cNvPr>
          <p:cNvCxnSpPr>
            <a:cxnSpLocks/>
          </p:cNvCxnSpPr>
          <p:nvPr/>
        </p:nvCxnSpPr>
        <p:spPr>
          <a:xfrm flipH="1">
            <a:off x="6664830" y="2692776"/>
            <a:ext cx="427448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41">
            <a:extLst>
              <a:ext uri="{FF2B5EF4-FFF2-40B4-BE49-F238E27FC236}">
                <a16:creationId xmlns:a16="http://schemas.microsoft.com/office/drawing/2014/main" id="{247FAB81-68C4-6A43-B5D1-11E9B4034A29}"/>
              </a:ext>
            </a:extLst>
          </p:cNvPr>
          <p:cNvCxnSpPr>
            <a:stCxn id="11" idx="2"/>
            <a:endCxn id="13" idx="1"/>
          </p:cNvCxnSpPr>
          <p:nvPr/>
        </p:nvCxnSpPr>
        <p:spPr>
          <a:xfrm rot="16200000" flipH="1">
            <a:off x="1467704" y="4062804"/>
            <a:ext cx="278852" cy="267431"/>
          </a:xfrm>
          <a:prstGeom prst="bentConnector2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A7961D0-697B-0540-A474-489DE89417F7}"/>
              </a:ext>
            </a:extLst>
          </p:cNvPr>
          <p:cNvCxnSpPr/>
          <p:nvPr/>
        </p:nvCxnSpPr>
        <p:spPr>
          <a:xfrm>
            <a:off x="5796134" y="2836792"/>
            <a:ext cx="0" cy="14401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6">
            <a:extLst>
              <a:ext uri="{FF2B5EF4-FFF2-40B4-BE49-F238E27FC236}">
                <a16:creationId xmlns:a16="http://schemas.microsoft.com/office/drawing/2014/main" id="{0511A4EB-9A12-CF4D-969F-6598B9B85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346" y="3086968"/>
            <a:ext cx="204862" cy="204862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E45C634-ED46-644B-A1A0-4995DFBC024C}"/>
              </a:ext>
            </a:extLst>
          </p:cNvPr>
          <p:cNvSpPr txBox="1"/>
          <p:nvPr/>
        </p:nvSpPr>
        <p:spPr>
          <a:xfrm>
            <a:off x="6105779" y="3248671"/>
            <a:ext cx="482439" cy="246221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>
                <a:latin typeface="NanumGothic" panose="020D0604000000000000" pitchFamily="34" charset="-127"/>
                <a:ea typeface="NanumGothic" panose="020D0604000000000000" pitchFamily="34" charset="-127"/>
              </a:rPr>
              <a:t>Tesseract </a:t>
            </a:r>
          </a:p>
          <a:p>
            <a:pPr algn="ctr"/>
            <a:r>
              <a:rPr lang="en-US" altLang="ko-KR" sz="500">
                <a:latin typeface="NanumGothic" panose="020D0604000000000000" pitchFamily="34" charset="-127"/>
                <a:ea typeface="NanumGothic" panose="020D0604000000000000" pitchFamily="34" charset="-127"/>
              </a:rPr>
              <a:t>OCR</a:t>
            </a:r>
            <a:endParaRPr lang="ko-KR" altLang="en-US" sz="5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29" name="연결선: 꺾임 60">
            <a:extLst>
              <a:ext uri="{FF2B5EF4-FFF2-40B4-BE49-F238E27FC236}">
                <a16:creationId xmlns:a16="http://schemas.microsoft.com/office/drawing/2014/main" id="{085E1000-D2A6-E148-8D74-8181C52D4B05}"/>
              </a:ext>
            </a:extLst>
          </p:cNvPr>
          <p:cNvCxnSpPr>
            <a:cxnSpLocks/>
            <a:stCxn id="16" idx="2"/>
            <a:endCxn id="17" idx="2"/>
          </p:cNvCxnSpPr>
          <p:nvPr/>
        </p:nvCxnSpPr>
        <p:spPr>
          <a:xfrm rot="10800000" flipV="1">
            <a:off x="7316212" y="2512756"/>
            <a:ext cx="12700" cy="466872"/>
          </a:xfrm>
          <a:prstGeom prst="bentConnector3">
            <a:avLst>
              <a:gd name="adj1" fmla="val 180000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9924D5F-1A67-844C-A118-37EDC1E2DAA4}"/>
              </a:ext>
            </a:extLst>
          </p:cNvPr>
          <p:cNvCxnSpPr/>
          <p:nvPr/>
        </p:nvCxnSpPr>
        <p:spPr>
          <a:xfrm>
            <a:off x="5796134" y="3484864"/>
            <a:ext cx="0" cy="14401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2">
            <a:extLst>
              <a:ext uri="{FF2B5EF4-FFF2-40B4-BE49-F238E27FC236}">
                <a16:creationId xmlns:a16="http://schemas.microsoft.com/office/drawing/2014/main" id="{35CCCD86-0DB1-5443-8F8C-9F3D70BB6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35" y="3136884"/>
            <a:ext cx="648331" cy="20331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>
            <a:extLst>
              <a:ext uri="{FF2B5EF4-FFF2-40B4-BE49-F238E27FC236}">
                <a16:creationId xmlns:a16="http://schemas.microsoft.com/office/drawing/2014/main" id="{CD40D8DD-BAFF-0548-9462-1EB7860A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3" y="845101"/>
            <a:ext cx="857201" cy="45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90D0F8-3A73-3344-9FB0-189191CAD708}"/>
              </a:ext>
            </a:extLst>
          </p:cNvPr>
          <p:cNvSpPr/>
          <p:nvPr/>
        </p:nvSpPr>
        <p:spPr>
          <a:xfrm>
            <a:off x="5083963" y="2998089"/>
            <a:ext cx="1584176" cy="46960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6" name="Picture 8">
            <a:extLst>
              <a:ext uri="{FF2B5EF4-FFF2-40B4-BE49-F238E27FC236}">
                <a16:creationId xmlns:a16="http://schemas.microsoft.com/office/drawing/2014/main" id="{BAD16EBB-A2F4-5A48-9976-42E711BA7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693" y="815947"/>
            <a:ext cx="857201" cy="45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F019879-161C-4149-9977-833122CF4CC4}"/>
              </a:ext>
            </a:extLst>
          </p:cNvPr>
          <p:cNvSpPr txBox="1"/>
          <p:nvPr/>
        </p:nvSpPr>
        <p:spPr>
          <a:xfrm>
            <a:off x="7198052" y="4803998"/>
            <a:ext cx="18966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 </a:t>
            </a:r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 오픈 인프라 경진대회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0922B0-9161-0B4D-A3F2-DCAD6D568210}"/>
              </a:ext>
            </a:extLst>
          </p:cNvPr>
          <p:cNvSpPr/>
          <p:nvPr/>
        </p:nvSpPr>
        <p:spPr>
          <a:xfrm>
            <a:off x="1475654" y="2989042"/>
            <a:ext cx="1584176" cy="36004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특정 영상 클릭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E9ED349-3E1C-A54C-A888-7DECDD15BE58}"/>
              </a:ext>
            </a:extLst>
          </p:cNvPr>
          <p:cNvCxnSpPr/>
          <p:nvPr/>
        </p:nvCxnSpPr>
        <p:spPr>
          <a:xfrm>
            <a:off x="2267742" y="2845026"/>
            <a:ext cx="0" cy="14401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F749215-87F0-014A-86ED-6F3F714FF6A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050755" y="2110082"/>
            <a:ext cx="2025299" cy="42634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77BFFD1-6226-BE4D-A399-659920C7C198}"/>
              </a:ext>
            </a:extLst>
          </p:cNvPr>
          <p:cNvCxnSpPr>
            <a:cxnSpLocks/>
          </p:cNvCxnSpPr>
          <p:nvPr/>
        </p:nvCxnSpPr>
        <p:spPr>
          <a:xfrm flipH="1">
            <a:off x="3059830" y="2270007"/>
            <a:ext cx="202413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5D5E58E-82CB-B848-A26F-B3500A9930D0}"/>
              </a:ext>
            </a:extLst>
          </p:cNvPr>
          <p:cNvCxnSpPr>
            <a:cxnSpLocks/>
          </p:cNvCxnSpPr>
          <p:nvPr/>
        </p:nvCxnSpPr>
        <p:spPr>
          <a:xfrm>
            <a:off x="3050755" y="2620025"/>
            <a:ext cx="2025299" cy="42634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7EA00C1-E0CC-4B4B-B537-527555F639F2}"/>
              </a:ext>
            </a:extLst>
          </p:cNvPr>
          <p:cNvCxnSpPr>
            <a:cxnSpLocks/>
          </p:cNvCxnSpPr>
          <p:nvPr/>
        </p:nvCxnSpPr>
        <p:spPr>
          <a:xfrm flipH="1">
            <a:off x="3059830" y="2799608"/>
            <a:ext cx="2016224" cy="33727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1FF5DCC-0CBB-B24A-B2F6-E36458FC5364}"/>
              </a:ext>
            </a:extLst>
          </p:cNvPr>
          <p:cNvCxnSpPr>
            <a:cxnSpLocks/>
          </p:cNvCxnSpPr>
          <p:nvPr/>
        </p:nvCxnSpPr>
        <p:spPr>
          <a:xfrm>
            <a:off x="3067522" y="3235716"/>
            <a:ext cx="2025299" cy="42634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254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D8C160EF-3555-0441-9E15-7B96DF88A5FC}"/>
              </a:ext>
            </a:extLst>
          </p:cNvPr>
          <p:cNvSpPr txBox="1"/>
          <p:nvPr/>
        </p:nvSpPr>
        <p:spPr>
          <a:xfrm>
            <a:off x="5169822" y="843558"/>
            <a:ext cx="21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ED4949"/>
                </a:solidFill>
                <a:latin typeface="나눔고딕" pitchFamily="2" charset="-127"/>
                <a:ea typeface="나눔고딕" pitchFamily="2" charset="-127"/>
              </a:rPr>
              <a:t>클라이언트단의 서비스 흐름도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84D4C8-0A93-834F-8180-59D0B5B9D10C}"/>
              </a:ext>
            </a:extLst>
          </p:cNvPr>
          <p:cNvSpPr txBox="1"/>
          <p:nvPr/>
        </p:nvSpPr>
        <p:spPr>
          <a:xfrm>
            <a:off x="683568" y="209396"/>
            <a:ext cx="3816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아키텍처 구현 계획 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서비스 흐름도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핵심 기능 위주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A023E2-BEC6-5147-64AD-C3A26367BC8C}"/>
              </a:ext>
            </a:extLst>
          </p:cNvPr>
          <p:cNvSpPr txBox="1"/>
          <p:nvPr/>
        </p:nvSpPr>
        <p:spPr>
          <a:xfrm>
            <a:off x="4199288" y="1563638"/>
            <a:ext cx="4824536" cy="1725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40000"/>
              </a:lnSpc>
              <a:buAutoNum type="arabicPeriod"/>
            </a:pP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웹 사이트 </a:t>
            </a:r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접속</a:t>
            </a:r>
            <a:endParaRPr lang="en-US" altLang="ko-KR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40000"/>
              </a:lnSpc>
              <a:buAutoNum type="arabicPeriod"/>
            </a:pP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및 </a:t>
            </a:r>
            <a:r>
              <a:rPr lang="ko-KR" altLang="en-US" sz="1100" b="1" err="1">
                <a:latin typeface="나눔고딕" panose="020D0604000000000000" pitchFamily="50" charset="-127"/>
                <a:ea typeface="나눔고딕" panose="020D0604000000000000" pitchFamily="50" charset="-127"/>
              </a:rPr>
              <a:t>소셜로그인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 진행</a:t>
            </a:r>
            <a:endParaRPr lang="en-US" altLang="ko-KR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40000"/>
              </a:lnSpc>
              <a:buAutoNum type="arabicPeriod"/>
            </a:pPr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검색어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 입력 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(Ex.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제주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경주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전주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 여의도 등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42900" indent="-342900">
              <a:lnSpc>
                <a:spcPct val="140000"/>
              </a:lnSpc>
              <a:buAutoNum type="arabicPeriod"/>
            </a:pP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검색어에 대한 </a:t>
            </a:r>
            <a:r>
              <a:rPr lang="ko-KR" altLang="en-US" sz="110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브이로그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 영상 목록 중 </a:t>
            </a:r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특정 영상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클릭</a:t>
            </a:r>
            <a:endParaRPr lang="en-US" altLang="ko-KR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40000"/>
              </a:lnSpc>
              <a:buAutoNum type="arabicPeriod"/>
            </a:pP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클릭한 </a:t>
            </a:r>
            <a:r>
              <a:rPr lang="ko-KR" altLang="en-US" sz="110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브이로그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 영상 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 영상 속 명소가 핀으로 띄워진 지도 확인</a:t>
            </a:r>
            <a:endParaRPr lang="en-US" altLang="ko-KR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영상 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명소 별로 타임라인을 구분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하여 사용자에게 제공</a:t>
            </a:r>
            <a:endParaRPr lang="en-US" altLang="ko-KR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지도 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: Kakao map API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사용자에게 지도 제공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57FBB8-13A0-B448-B33B-E14A4D51EDFD}"/>
              </a:ext>
            </a:extLst>
          </p:cNvPr>
          <p:cNvSpPr/>
          <p:nvPr/>
        </p:nvSpPr>
        <p:spPr>
          <a:xfrm>
            <a:off x="683568" y="1347614"/>
            <a:ext cx="2736304" cy="329845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330429-4A0F-EC46-B73D-FE6A5161C02B}"/>
              </a:ext>
            </a:extLst>
          </p:cNvPr>
          <p:cNvSpPr txBox="1"/>
          <p:nvPr/>
        </p:nvSpPr>
        <p:spPr>
          <a:xfrm>
            <a:off x="1539668" y="1021199"/>
            <a:ext cx="900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NanumGothic" panose="020D0604000000000000" pitchFamily="34" charset="-127"/>
                <a:ea typeface="NanumGothic" panose="020D0604000000000000" pitchFamily="34" charset="-127"/>
              </a:rPr>
              <a:t>클라이언트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81FB5E-64F3-2B40-B53E-E5E94E80DC62}"/>
              </a:ext>
            </a:extLst>
          </p:cNvPr>
          <p:cNvSpPr/>
          <p:nvPr/>
        </p:nvSpPr>
        <p:spPr>
          <a:xfrm>
            <a:off x="1259632" y="1468640"/>
            <a:ext cx="1584176" cy="36004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웹 사이트 접속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23194A-5F6F-1B49-B8F5-52616F2ABE30}"/>
              </a:ext>
            </a:extLst>
          </p:cNvPr>
          <p:cNvSpPr/>
          <p:nvPr/>
        </p:nvSpPr>
        <p:spPr>
          <a:xfrm>
            <a:off x="1259632" y="1972696"/>
            <a:ext cx="1584176" cy="36004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회원 가입 </a:t>
            </a:r>
            <a:r>
              <a:rPr lang="en-US" altLang="ko-KR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 </a:t>
            </a:r>
            <a:r>
              <a:rPr lang="ko-KR" altLang="en-US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로그인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459754-D988-894E-88DA-6893DBFF36BC}"/>
              </a:ext>
            </a:extLst>
          </p:cNvPr>
          <p:cNvSpPr/>
          <p:nvPr/>
        </p:nvSpPr>
        <p:spPr>
          <a:xfrm>
            <a:off x="1259632" y="2476752"/>
            <a:ext cx="1584176" cy="36004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검색어 입력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C39B462-57F9-6040-A018-242390AB9DF1}"/>
              </a:ext>
            </a:extLst>
          </p:cNvPr>
          <p:cNvSpPr/>
          <p:nvPr/>
        </p:nvSpPr>
        <p:spPr>
          <a:xfrm>
            <a:off x="804744" y="3465540"/>
            <a:ext cx="905297" cy="59155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Kakao map API</a:t>
            </a:r>
            <a:endParaRPr lang="ko-KR" altLang="en-US" sz="10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4C75ADE-3539-BB49-9DFC-9057C3253105}"/>
              </a:ext>
            </a:extLst>
          </p:cNvPr>
          <p:cNvSpPr/>
          <p:nvPr/>
        </p:nvSpPr>
        <p:spPr>
          <a:xfrm>
            <a:off x="1524824" y="4155926"/>
            <a:ext cx="1798645" cy="36004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타임라인</a:t>
            </a:r>
            <a:r>
              <a:rPr lang="en-US" altLang="ko-KR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명소 매핑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9B80BC5-3518-DF44-8C07-8C9195A40966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2051720" y="1828680"/>
            <a:ext cx="0" cy="14401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D045CAD-767F-3C47-AC9F-F4DD1B7FB913}"/>
              </a:ext>
            </a:extLst>
          </p:cNvPr>
          <p:cNvCxnSpPr/>
          <p:nvPr/>
        </p:nvCxnSpPr>
        <p:spPr>
          <a:xfrm>
            <a:off x="2051720" y="2332736"/>
            <a:ext cx="0" cy="14401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41">
            <a:extLst>
              <a:ext uri="{FF2B5EF4-FFF2-40B4-BE49-F238E27FC236}">
                <a16:creationId xmlns:a16="http://schemas.microsoft.com/office/drawing/2014/main" id="{DA3925B5-E856-1C4D-96B4-8A10B1433038}"/>
              </a:ext>
            </a:extLst>
          </p:cNvPr>
          <p:cNvCxnSpPr>
            <a:stCxn id="24" idx="2"/>
            <a:endCxn id="25" idx="1"/>
          </p:cNvCxnSpPr>
          <p:nvPr/>
        </p:nvCxnSpPr>
        <p:spPr>
          <a:xfrm rot="16200000" flipH="1">
            <a:off x="1251682" y="4062804"/>
            <a:ext cx="278852" cy="267431"/>
          </a:xfrm>
          <a:prstGeom prst="bentConnector2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8">
            <a:extLst>
              <a:ext uri="{FF2B5EF4-FFF2-40B4-BE49-F238E27FC236}">
                <a16:creationId xmlns:a16="http://schemas.microsoft.com/office/drawing/2014/main" id="{9D901939-3795-4E4A-9A6C-81904E88D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671" y="815947"/>
            <a:ext cx="857201" cy="45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A71B40-B2EA-2046-999F-B463F9FF73CA}"/>
              </a:ext>
            </a:extLst>
          </p:cNvPr>
          <p:cNvSpPr/>
          <p:nvPr/>
        </p:nvSpPr>
        <p:spPr>
          <a:xfrm>
            <a:off x="1259632" y="2989042"/>
            <a:ext cx="1584176" cy="36004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특정 영상 클릭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52D39C1-A07E-5146-B23A-7C5A815D08DC}"/>
              </a:ext>
            </a:extLst>
          </p:cNvPr>
          <p:cNvCxnSpPr/>
          <p:nvPr/>
        </p:nvCxnSpPr>
        <p:spPr>
          <a:xfrm>
            <a:off x="2051720" y="2845026"/>
            <a:ext cx="0" cy="14401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E2A2472-5C28-8D47-96F0-81FB3CA31434}"/>
              </a:ext>
            </a:extLst>
          </p:cNvPr>
          <p:cNvSpPr/>
          <p:nvPr/>
        </p:nvSpPr>
        <p:spPr>
          <a:xfrm>
            <a:off x="3851920" y="1378544"/>
            <a:ext cx="4824536" cy="2057301"/>
          </a:xfrm>
          <a:custGeom>
            <a:avLst/>
            <a:gdLst>
              <a:gd name="connsiteX0" fmla="*/ 0 w 4824536"/>
              <a:gd name="connsiteY0" fmla="*/ 0 h 2057301"/>
              <a:gd name="connsiteX1" fmla="*/ 439569 w 4824536"/>
              <a:gd name="connsiteY1" fmla="*/ 0 h 2057301"/>
              <a:gd name="connsiteX2" fmla="*/ 1072119 w 4824536"/>
              <a:gd name="connsiteY2" fmla="*/ 0 h 2057301"/>
              <a:gd name="connsiteX3" fmla="*/ 1704669 w 4824536"/>
              <a:gd name="connsiteY3" fmla="*/ 0 h 2057301"/>
              <a:gd name="connsiteX4" fmla="*/ 2240729 w 4824536"/>
              <a:gd name="connsiteY4" fmla="*/ 0 h 2057301"/>
              <a:gd name="connsiteX5" fmla="*/ 2728543 w 4824536"/>
              <a:gd name="connsiteY5" fmla="*/ 0 h 2057301"/>
              <a:gd name="connsiteX6" fmla="*/ 3216357 w 4824536"/>
              <a:gd name="connsiteY6" fmla="*/ 0 h 2057301"/>
              <a:gd name="connsiteX7" fmla="*/ 3607681 w 4824536"/>
              <a:gd name="connsiteY7" fmla="*/ 0 h 2057301"/>
              <a:gd name="connsiteX8" fmla="*/ 4143740 w 4824536"/>
              <a:gd name="connsiteY8" fmla="*/ 0 h 2057301"/>
              <a:gd name="connsiteX9" fmla="*/ 4824536 w 4824536"/>
              <a:gd name="connsiteY9" fmla="*/ 0 h 2057301"/>
              <a:gd name="connsiteX10" fmla="*/ 4824536 w 4824536"/>
              <a:gd name="connsiteY10" fmla="*/ 534898 h 2057301"/>
              <a:gd name="connsiteX11" fmla="*/ 4824536 w 4824536"/>
              <a:gd name="connsiteY11" fmla="*/ 1008077 h 2057301"/>
              <a:gd name="connsiteX12" fmla="*/ 4824536 w 4824536"/>
              <a:gd name="connsiteY12" fmla="*/ 1501830 h 2057301"/>
              <a:gd name="connsiteX13" fmla="*/ 4824536 w 4824536"/>
              <a:gd name="connsiteY13" fmla="*/ 2057301 h 2057301"/>
              <a:gd name="connsiteX14" fmla="*/ 4288476 w 4824536"/>
              <a:gd name="connsiteY14" fmla="*/ 2057301 h 2057301"/>
              <a:gd name="connsiteX15" fmla="*/ 3897153 w 4824536"/>
              <a:gd name="connsiteY15" fmla="*/ 2057301 h 2057301"/>
              <a:gd name="connsiteX16" fmla="*/ 3264603 w 4824536"/>
              <a:gd name="connsiteY16" fmla="*/ 2057301 h 2057301"/>
              <a:gd name="connsiteX17" fmla="*/ 2776788 w 4824536"/>
              <a:gd name="connsiteY17" fmla="*/ 2057301 h 2057301"/>
              <a:gd name="connsiteX18" fmla="*/ 2144238 w 4824536"/>
              <a:gd name="connsiteY18" fmla="*/ 2057301 h 2057301"/>
              <a:gd name="connsiteX19" fmla="*/ 1752915 w 4824536"/>
              <a:gd name="connsiteY19" fmla="*/ 2057301 h 2057301"/>
              <a:gd name="connsiteX20" fmla="*/ 1265101 w 4824536"/>
              <a:gd name="connsiteY20" fmla="*/ 2057301 h 2057301"/>
              <a:gd name="connsiteX21" fmla="*/ 825532 w 4824536"/>
              <a:gd name="connsiteY21" fmla="*/ 2057301 h 2057301"/>
              <a:gd name="connsiteX22" fmla="*/ 0 w 4824536"/>
              <a:gd name="connsiteY22" fmla="*/ 2057301 h 2057301"/>
              <a:gd name="connsiteX23" fmla="*/ 0 w 4824536"/>
              <a:gd name="connsiteY23" fmla="*/ 1542976 h 2057301"/>
              <a:gd name="connsiteX24" fmla="*/ 0 w 4824536"/>
              <a:gd name="connsiteY24" fmla="*/ 1090370 h 2057301"/>
              <a:gd name="connsiteX25" fmla="*/ 0 w 4824536"/>
              <a:gd name="connsiteY25" fmla="*/ 576044 h 2057301"/>
              <a:gd name="connsiteX26" fmla="*/ 0 w 4824536"/>
              <a:gd name="connsiteY26" fmla="*/ 0 h 205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824536" h="2057301" extrusionOk="0">
                <a:moveTo>
                  <a:pt x="0" y="0"/>
                </a:moveTo>
                <a:cubicBezTo>
                  <a:pt x="124302" y="-8221"/>
                  <a:pt x="263468" y="17888"/>
                  <a:pt x="439569" y="0"/>
                </a:cubicBezTo>
                <a:cubicBezTo>
                  <a:pt x="615670" y="-17888"/>
                  <a:pt x="937398" y="33710"/>
                  <a:pt x="1072119" y="0"/>
                </a:cubicBezTo>
                <a:cubicBezTo>
                  <a:pt x="1206840" y="-33710"/>
                  <a:pt x="1550343" y="62292"/>
                  <a:pt x="1704669" y="0"/>
                </a:cubicBezTo>
                <a:cubicBezTo>
                  <a:pt x="1858995" y="-62292"/>
                  <a:pt x="1991244" y="59698"/>
                  <a:pt x="2240729" y="0"/>
                </a:cubicBezTo>
                <a:cubicBezTo>
                  <a:pt x="2490214" y="-59698"/>
                  <a:pt x="2630476" y="12698"/>
                  <a:pt x="2728543" y="0"/>
                </a:cubicBezTo>
                <a:cubicBezTo>
                  <a:pt x="2826610" y="-12698"/>
                  <a:pt x="3005344" y="36848"/>
                  <a:pt x="3216357" y="0"/>
                </a:cubicBezTo>
                <a:cubicBezTo>
                  <a:pt x="3427370" y="-36848"/>
                  <a:pt x="3460280" y="3517"/>
                  <a:pt x="3607681" y="0"/>
                </a:cubicBezTo>
                <a:cubicBezTo>
                  <a:pt x="3755082" y="-3517"/>
                  <a:pt x="3909334" y="34714"/>
                  <a:pt x="4143740" y="0"/>
                </a:cubicBezTo>
                <a:cubicBezTo>
                  <a:pt x="4378146" y="-34714"/>
                  <a:pt x="4536878" y="5816"/>
                  <a:pt x="4824536" y="0"/>
                </a:cubicBezTo>
                <a:cubicBezTo>
                  <a:pt x="4863535" y="115384"/>
                  <a:pt x="4765418" y="345868"/>
                  <a:pt x="4824536" y="534898"/>
                </a:cubicBezTo>
                <a:cubicBezTo>
                  <a:pt x="4883654" y="723928"/>
                  <a:pt x="4782246" y="870484"/>
                  <a:pt x="4824536" y="1008077"/>
                </a:cubicBezTo>
                <a:cubicBezTo>
                  <a:pt x="4866826" y="1145670"/>
                  <a:pt x="4795634" y="1379321"/>
                  <a:pt x="4824536" y="1501830"/>
                </a:cubicBezTo>
                <a:cubicBezTo>
                  <a:pt x="4853438" y="1624339"/>
                  <a:pt x="4778368" y="1872635"/>
                  <a:pt x="4824536" y="2057301"/>
                </a:cubicBezTo>
                <a:cubicBezTo>
                  <a:pt x="4646184" y="2120374"/>
                  <a:pt x="4406919" y="2008566"/>
                  <a:pt x="4288476" y="2057301"/>
                </a:cubicBezTo>
                <a:cubicBezTo>
                  <a:pt x="4170033" y="2106036"/>
                  <a:pt x="4051154" y="2020287"/>
                  <a:pt x="3897153" y="2057301"/>
                </a:cubicBezTo>
                <a:cubicBezTo>
                  <a:pt x="3743152" y="2094315"/>
                  <a:pt x="3488418" y="2011637"/>
                  <a:pt x="3264603" y="2057301"/>
                </a:cubicBezTo>
                <a:cubicBezTo>
                  <a:pt x="3040788" y="2102965"/>
                  <a:pt x="3019072" y="2010611"/>
                  <a:pt x="2776788" y="2057301"/>
                </a:cubicBezTo>
                <a:cubicBezTo>
                  <a:pt x="2534504" y="2103991"/>
                  <a:pt x="2446889" y="2025796"/>
                  <a:pt x="2144238" y="2057301"/>
                </a:cubicBezTo>
                <a:cubicBezTo>
                  <a:pt x="1841587" y="2088806"/>
                  <a:pt x="1919732" y="2035760"/>
                  <a:pt x="1752915" y="2057301"/>
                </a:cubicBezTo>
                <a:cubicBezTo>
                  <a:pt x="1586098" y="2078842"/>
                  <a:pt x="1475885" y="2050579"/>
                  <a:pt x="1265101" y="2057301"/>
                </a:cubicBezTo>
                <a:cubicBezTo>
                  <a:pt x="1054317" y="2064023"/>
                  <a:pt x="1002698" y="2030056"/>
                  <a:pt x="825532" y="2057301"/>
                </a:cubicBezTo>
                <a:cubicBezTo>
                  <a:pt x="648366" y="2084546"/>
                  <a:pt x="249615" y="1990868"/>
                  <a:pt x="0" y="2057301"/>
                </a:cubicBezTo>
                <a:cubicBezTo>
                  <a:pt x="-29020" y="1946039"/>
                  <a:pt x="35064" y="1768061"/>
                  <a:pt x="0" y="1542976"/>
                </a:cubicBezTo>
                <a:cubicBezTo>
                  <a:pt x="-35064" y="1317892"/>
                  <a:pt x="27099" y="1181216"/>
                  <a:pt x="0" y="1090370"/>
                </a:cubicBezTo>
                <a:cubicBezTo>
                  <a:pt x="-27099" y="999524"/>
                  <a:pt x="23984" y="727939"/>
                  <a:pt x="0" y="576044"/>
                </a:cubicBezTo>
                <a:cubicBezTo>
                  <a:pt x="-23984" y="424149"/>
                  <a:pt x="54972" y="266979"/>
                  <a:pt x="0" y="0"/>
                </a:cubicBezTo>
                <a:close/>
              </a:path>
            </a:pathLst>
          </a:custGeom>
          <a:noFill/>
          <a:ln w="12700">
            <a:solidFill>
              <a:srgbClr val="ED4949"/>
            </a:solidFill>
            <a:extLst>
              <a:ext uri="{C807C97D-BFC1-408E-A445-0C87EB9F89A2}">
                <ask:lineSketchStyleProps xmlns:ask="http://schemas.microsoft.com/office/drawing/2018/sketchyshapes" sd="119693994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616E4B8-227B-774A-8C5F-BB9581983758}"/>
              </a:ext>
            </a:extLst>
          </p:cNvPr>
          <p:cNvSpPr/>
          <p:nvPr/>
        </p:nvSpPr>
        <p:spPr>
          <a:xfrm>
            <a:off x="6157283" y="1177985"/>
            <a:ext cx="72008" cy="72008"/>
          </a:xfrm>
          <a:prstGeom prst="ellipse">
            <a:avLst/>
          </a:prstGeom>
          <a:solidFill>
            <a:srgbClr val="ED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985998A-46DD-AE4E-8B08-445397B31DC7}"/>
              </a:ext>
            </a:extLst>
          </p:cNvPr>
          <p:cNvSpPr/>
          <p:nvPr/>
        </p:nvSpPr>
        <p:spPr>
          <a:xfrm>
            <a:off x="6292543" y="1177985"/>
            <a:ext cx="72008" cy="72008"/>
          </a:xfrm>
          <a:prstGeom prst="ellipse">
            <a:avLst/>
          </a:prstGeom>
          <a:solidFill>
            <a:srgbClr val="ED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D50CDE3-24B5-404F-9110-68A20BACC3DC}"/>
              </a:ext>
            </a:extLst>
          </p:cNvPr>
          <p:cNvSpPr/>
          <p:nvPr/>
        </p:nvSpPr>
        <p:spPr>
          <a:xfrm>
            <a:off x="3851919" y="3673376"/>
            <a:ext cx="4824536" cy="945882"/>
          </a:xfrm>
          <a:custGeom>
            <a:avLst/>
            <a:gdLst>
              <a:gd name="connsiteX0" fmla="*/ 0 w 4824536"/>
              <a:gd name="connsiteY0" fmla="*/ 0 h 945882"/>
              <a:gd name="connsiteX1" fmla="*/ 439569 w 4824536"/>
              <a:gd name="connsiteY1" fmla="*/ 0 h 945882"/>
              <a:gd name="connsiteX2" fmla="*/ 1072119 w 4824536"/>
              <a:gd name="connsiteY2" fmla="*/ 0 h 945882"/>
              <a:gd name="connsiteX3" fmla="*/ 1704669 w 4824536"/>
              <a:gd name="connsiteY3" fmla="*/ 0 h 945882"/>
              <a:gd name="connsiteX4" fmla="*/ 2240729 w 4824536"/>
              <a:gd name="connsiteY4" fmla="*/ 0 h 945882"/>
              <a:gd name="connsiteX5" fmla="*/ 2728543 w 4824536"/>
              <a:gd name="connsiteY5" fmla="*/ 0 h 945882"/>
              <a:gd name="connsiteX6" fmla="*/ 3216357 w 4824536"/>
              <a:gd name="connsiteY6" fmla="*/ 0 h 945882"/>
              <a:gd name="connsiteX7" fmla="*/ 3607681 w 4824536"/>
              <a:gd name="connsiteY7" fmla="*/ 0 h 945882"/>
              <a:gd name="connsiteX8" fmla="*/ 4143740 w 4824536"/>
              <a:gd name="connsiteY8" fmla="*/ 0 h 945882"/>
              <a:gd name="connsiteX9" fmla="*/ 4824536 w 4824536"/>
              <a:gd name="connsiteY9" fmla="*/ 0 h 945882"/>
              <a:gd name="connsiteX10" fmla="*/ 4824536 w 4824536"/>
              <a:gd name="connsiteY10" fmla="*/ 482400 h 945882"/>
              <a:gd name="connsiteX11" fmla="*/ 4824536 w 4824536"/>
              <a:gd name="connsiteY11" fmla="*/ 945882 h 945882"/>
              <a:gd name="connsiteX12" fmla="*/ 4336722 w 4824536"/>
              <a:gd name="connsiteY12" fmla="*/ 945882 h 945882"/>
              <a:gd name="connsiteX13" fmla="*/ 3897153 w 4824536"/>
              <a:gd name="connsiteY13" fmla="*/ 945882 h 945882"/>
              <a:gd name="connsiteX14" fmla="*/ 3505829 w 4824536"/>
              <a:gd name="connsiteY14" fmla="*/ 945882 h 945882"/>
              <a:gd name="connsiteX15" fmla="*/ 3114506 w 4824536"/>
              <a:gd name="connsiteY15" fmla="*/ 945882 h 945882"/>
              <a:gd name="connsiteX16" fmla="*/ 2481956 w 4824536"/>
              <a:gd name="connsiteY16" fmla="*/ 945882 h 945882"/>
              <a:gd name="connsiteX17" fmla="*/ 1994142 w 4824536"/>
              <a:gd name="connsiteY17" fmla="*/ 945882 h 945882"/>
              <a:gd name="connsiteX18" fmla="*/ 1361591 w 4824536"/>
              <a:gd name="connsiteY18" fmla="*/ 945882 h 945882"/>
              <a:gd name="connsiteX19" fmla="*/ 970268 w 4824536"/>
              <a:gd name="connsiteY19" fmla="*/ 945882 h 945882"/>
              <a:gd name="connsiteX20" fmla="*/ 482454 w 4824536"/>
              <a:gd name="connsiteY20" fmla="*/ 945882 h 945882"/>
              <a:gd name="connsiteX21" fmla="*/ 0 w 4824536"/>
              <a:gd name="connsiteY21" fmla="*/ 945882 h 945882"/>
              <a:gd name="connsiteX22" fmla="*/ 0 w 4824536"/>
              <a:gd name="connsiteY22" fmla="*/ 463482 h 945882"/>
              <a:gd name="connsiteX23" fmla="*/ 0 w 4824536"/>
              <a:gd name="connsiteY23" fmla="*/ 0 h 945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24536" h="945882" extrusionOk="0">
                <a:moveTo>
                  <a:pt x="0" y="0"/>
                </a:moveTo>
                <a:cubicBezTo>
                  <a:pt x="124302" y="-8221"/>
                  <a:pt x="263468" y="17888"/>
                  <a:pt x="439569" y="0"/>
                </a:cubicBezTo>
                <a:cubicBezTo>
                  <a:pt x="615670" y="-17888"/>
                  <a:pt x="937398" y="33710"/>
                  <a:pt x="1072119" y="0"/>
                </a:cubicBezTo>
                <a:cubicBezTo>
                  <a:pt x="1206840" y="-33710"/>
                  <a:pt x="1550343" y="62292"/>
                  <a:pt x="1704669" y="0"/>
                </a:cubicBezTo>
                <a:cubicBezTo>
                  <a:pt x="1858995" y="-62292"/>
                  <a:pt x="1991244" y="59698"/>
                  <a:pt x="2240729" y="0"/>
                </a:cubicBezTo>
                <a:cubicBezTo>
                  <a:pt x="2490214" y="-59698"/>
                  <a:pt x="2630476" y="12698"/>
                  <a:pt x="2728543" y="0"/>
                </a:cubicBezTo>
                <a:cubicBezTo>
                  <a:pt x="2826610" y="-12698"/>
                  <a:pt x="3005344" y="36848"/>
                  <a:pt x="3216357" y="0"/>
                </a:cubicBezTo>
                <a:cubicBezTo>
                  <a:pt x="3427370" y="-36848"/>
                  <a:pt x="3460280" y="3517"/>
                  <a:pt x="3607681" y="0"/>
                </a:cubicBezTo>
                <a:cubicBezTo>
                  <a:pt x="3755082" y="-3517"/>
                  <a:pt x="3909334" y="34714"/>
                  <a:pt x="4143740" y="0"/>
                </a:cubicBezTo>
                <a:cubicBezTo>
                  <a:pt x="4378146" y="-34714"/>
                  <a:pt x="4536878" y="5816"/>
                  <a:pt x="4824536" y="0"/>
                </a:cubicBezTo>
                <a:cubicBezTo>
                  <a:pt x="4879545" y="153595"/>
                  <a:pt x="4789344" y="385864"/>
                  <a:pt x="4824536" y="482400"/>
                </a:cubicBezTo>
                <a:cubicBezTo>
                  <a:pt x="4859728" y="578936"/>
                  <a:pt x="4810874" y="737153"/>
                  <a:pt x="4824536" y="945882"/>
                </a:cubicBezTo>
                <a:cubicBezTo>
                  <a:pt x="4611706" y="991266"/>
                  <a:pt x="4558443" y="933730"/>
                  <a:pt x="4336722" y="945882"/>
                </a:cubicBezTo>
                <a:cubicBezTo>
                  <a:pt x="4115001" y="958034"/>
                  <a:pt x="4054794" y="928745"/>
                  <a:pt x="3897153" y="945882"/>
                </a:cubicBezTo>
                <a:cubicBezTo>
                  <a:pt x="3739512" y="963019"/>
                  <a:pt x="3693694" y="927365"/>
                  <a:pt x="3505829" y="945882"/>
                </a:cubicBezTo>
                <a:cubicBezTo>
                  <a:pt x="3317964" y="964399"/>
                  <a:pt x="3268507" y="908868"/>
                  <a:pt x="3114506" y="945882"/>
                </a:cubicBezTo>
                <a:cubicBezTo>
                  <a:pt x="2960505" y="982896"/>
                  <a:pt x="2705771" y="900218"/>
                  <a:pt x="2481956" y="945882"/>
                </a:cubicBezTo>
                <a:cubicBezTo>
                  <a:pt x="2258141" y="991546"/>
                  <a:pt x="2228998" y="892351"/>
                  <a:pt x="1994142" y="945882"/>
                </a:cubicBezTo>
                <a:cubicBezTo>
                  <a:pt x="1759286" y="999413"/>
                  <a:pt x="1670506" y="919260"/>
                  <a:pt x="1361591" y="945882"/>
                </a:cubicBezTo>
                <a:cubicBezTo>
                  <a:pt x="1052676" y="972504"/>
                  <a:pt x="1137085" y="924341"/>
                  <a:pt x="970268" y="945882"/>
                </a:cubicBezTo>
                <a:cubicBezTo>
                  <a:pt x="803451" y="967423"/>
                  <a:pt x="693238" y="939160"/>
                  <a:pt x="482454" y="945882"/>
                </a:cubicBezTo>
                <a:cubicBezTo>
                  <a:pt x="271670" y="952604"/>
                  <a:pt x="130983" y="912966"/>
                  <a:pt x="0" y="945882"/>
                </a:cubicBezTo>
                <a:cubicBezTo>
                  <a:pt x="-2943" y="813029"/>
                  <a:pt x="43993" y="681895"/>
                  <a:pt x="0" y="463482"/>
                </a:cubicBezTo>
                <a:cubicBezTo>
                  <a:pt x="-43993" y="245069"/>
                  <a:pt x="14707" y="209626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19693994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CB93D0-C3B7-304B-AA7C-82E0A88FAEC7}"/>
              </a:ext>
            </a:extLst>
          </p:cNvPr>
          <p:cNvSpPr txBox="1"/>
          <p:nvPr/>
        </p:nvSpPr>
        <p:spPr>
          <a:xfrm>
            <a:off x="4008464" y="3798671"/>
            <a:ext cx="4466736" cy="74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050" b="1">
                <a:latin typeface="나눔고딕" panose="020D0604000000000000" pitchFamily="50" charset="-127"/>
                <a:ea typeface="나눔고딕" panose="020D0604000000000000" pitchFamily="50" charset="-127"/>
              </a:rPr>
              <a:t>이외 구현 예정인 추가 기능</a:t>
            </a:r>
            <a:endParaRPr lang="en-US" altLang="ko-KR" sz="105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50">
                <a:latin typeface="나눔고딕" panose="020D0604000000000000" pitchFamily="50" charset="-127"/>
                <a:ea typeface="나눔고딕" panose="020D0604000000000000" pitchFamily="50" charset="-127"/>
              </a:rPr>
              <a:t>소셜로그인을 통한 장소 즐겨 찾기  기능</a:t>
            </a:r>
            <a:endParaRPr lang="en-US" altLang="ko-KR" sz="105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50">
                <a:latin typeface="나눔고딕" panose="020D0604000000000000" pitchFamily="50" charset="-127"/>
                <a:ea typeface="나눔고딕" panose="020D0604000000000000" pitchFamily="50" charset="-127"/>
              </a:rPr>
              <a:t>유튜브 연동을 통한 </a:t>
            </a:r>
            <a:r>
              <a:rPr lang="en-US" altLang="ko-KR" sz="105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50">
                <a:latin typeface="나눔고딕" panose="020D0604000000000000" pitchFamily="50" charset="-127"/>
                <a:ea typeface="나눔고딕" panose="020D0604000000000000" pitchFamily="50" charset="-127"/>
              </a:rPr>
              <a:t>나중에 볼 재생목록</a:t>
            </a:r>
            <a:r>
              <a:rPr lang="en-US" altLang="ko-KR" sz="1050"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050">
                <a:latin typeface="나눔고딕" panose="020D0604000000000000" pitchFamily="50" charset="-127"/>
                <a:ea typeface="나눔고딕" panose="020D0604000000000000" pitchFamily="50" charset="-127"/>
              </a:rPr>
              <a:t>추가 기능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5BFD68-3797-B542-B777-0A3E66170D1A}"/>
              </a:ext>
            </a:extLst>
          </p:cNvPr>
          <p:cNvSpPr txBox="1"/>
          <p:nvPr/>
        </p:nvSpPr>
        <p:spPr>
          <a:xfrm>
            <a:off x="7198052" y="4803998"/>
            <a:ext cx="18966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 </a:t>
            </a:r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 오픈 인프라 경진대회</a:t>
            </a:r>
          </a:p>
        </p:txBody>
      </p:sp>
    </p:spTree>
    <p:extLst>
      <p:ext uri="{BB962C8B-B14F-4D97-AF65-F5344CB8AC3E}">
        <p14:creationId xmlns:p14="http://schemas.microsoft.com/office/powerpoint/2010/main" val="158960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E8348E7E-28D2-B749-8089-C99CB9E8055A}"/>
              </a:ext>
            </a:extLst>
          </p:cNvPr>
          <p:cNvSpPr txBox="1"/>
          <p:nvPr/>
        </p:nvSpPr>
        <p:spPr>
          <a:xfrm>
            <a:off x="683568" y="209396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아키텍처 구현 계획 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서비스 흐름도 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핵심 기능 위주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AE4800-469E-B15E-DA3B-B1CCD1B6C725}"/>
              </a:ext>
            </a:extLst>
          </p:cNvPr>
          <p:cNvSpPr txBox="1"/>
          <p:nvPr/>
        </p:nvSpPr>
        <p:spPr>
          <a:xfrm>
            <a:off x="4579901" y="1440189"/>
            <a:ext cx="3880533" cy="3147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40000"/>
              </a:lnSpc>
              <a:buAutoNum type="arabicPeriod"/>
            </a:pP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회원 정보를 </a:t>
            </a:r>
            <a:r>
              <a:rPr lang="en-US" altLang="ko-KR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에서 확인 및 저장</a:t>
            </a:r>
            <a:endParaRPr lang="en-US" altLang="ko-KR" sz="11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40000"/>
              </a:lnSpc>
              <a:buAutoNum type="arabicPeriod"/>
            </a:pP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검색어에 따른 </a:t>
            </a:r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영상 리스트 추출</a:t>
            </a:r>
            <a:b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2-1. </a:t>
            </a:r>
            <a:r>
              <a:rPr lang="en-US" altLang="ko-KR" sz="1000" b="1" err="1">
                <a:latin typeface="나눔고딕" panose="020D0604000000000000" pitchFamily="50" charset="-127"/>
                <a:ea typeface="나눔고딕" panose="020D0604000000000000" pitchFamily="50" charset="-127"/>
              </a:rPr>
              <a:t>Youtube</a:t>
            </a:r>
            <a:r>
              <a:rPr lang="en-US" altLang="ko-KR" sz="1000" b="1">
                <a:latin typeface="나눔고딕" panose="020D0604000000000000" pitchFamily="50" charset="-127"/>
                <a:ea typeface="나눔고딕" panose="020D0604000000000000" pitchFamily="50" charset="-127"/>
              </a:rPr>
              <a:t> search API 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검색어를 쿼리로 하여 영상 목록 추출</a:t>
            </a:r>
            <a:b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2-2. </a:t>
            </a:r>
            <a:r>
              <a:rPr lang="ko-KR" altLang="en-US" sz="1100" b="1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: 2-1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 방식은 일일 검색 </a:t>
            </a:r>
            <a:r>
              <a:rPr lang="ko-KR" altLang="en-US" sz="1100" err="1">
                <a:latin typeface="나눔고딕" panose="020D0604000000000000" pitchFamily="50" charset="-127"/>
                <a:ea typeface="나눔고딕" panose="020D0604000000000000" pitchFamily="50" charset="-127"/>
              </a:rPr>
              <a:t>제한량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영상 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50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이 있음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err="1">
                <a:latin typeface="나눔고딕" panose="020D0604000000000000" pitchFamily="50" charset="-127"/>
                <a:ea typeface="나눔고딕" panose="020D0604000000000000" pitchFamily="50" charset="-127"/>
              </a:rPr>
              <a:t>웹크롤러를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 통해 영상 목록 추가 추출</a:t>
            </a:r>
          </a:p>
          <a:p>
            <a:pPr marL="342900" indent="-342900">
              <a:lnSpc>
                <a:spcPct val="140000"/>
              </a:lnSpc>
              <a:buAutoNum type="arabicPeriod"/>
            </a:pP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영상 속 </a:t>
            </a:r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데이터 추출</a:t>
            </a:r>
            <a:b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3-1.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각 영상들을 </a:t>
            </a:r>
            <a:r>
              <a:rPr lang="en-US" altLang="ko-KR" sz="1100" b="1" err="1">
                <a:latin typeface="나눔고딕" panose="020D0604000000000000" pitchFamily="50" charset="-127"/>
                <a:ea typeface="나눔고딕" panose="020D0604000000000000" pitchFamily="50" charset="-127"/>
              </a:rPr>
              <a:t>pytube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저장 및 영상 정보 획득 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(title, description, caption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획득</a:t>
            </a:r>
            <a:b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3-2. </a:t>
            </a:r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장면변화감지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영상 프레임 이미지 다량 추출</a:t>
            </a:r>
            <a:b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3-3.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추출한 프레임에서 </a:t>
            </a:r>
            <a:r>
              <a:rPr lang="en-US" altLang="ko-KR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OCR</a:t>
            </a:r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기법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자막 추출</a:t>
            </a:r>
            <a:endParaRPr lang="en-US" altLang="ko-KR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40000"/>
              </a:lnSpc>
              <a:buAutoNum type="arabicPeriod"/>
            </a:pP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위에서 얻은 데이터 </a:t>
            </a:r>
            <a:r>
              <a:rPr lang="ko-KR" altLang="en-US" sz="110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Kakao API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명소 정보 추출 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(Kakao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err="1">
                <a:latin typeface="나눔고딕" panose="020D0604000000000000" pitchFamily="50" charset="-127"/>
                <a:ea typeface="나눔고딕" panose="020D0604000000000000" pitchFamily="50" charset="-127"/>
              </a:rPr>
              <a:t>장소명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 위도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경도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100" err="1"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획득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342F4D-5D8B-CC43-AEBA-7AA4AAD80E80}"/>
              </a:ext>
            </a:extLst>
          </p:cNvPr>
          <p:cNvSpPr/>
          <p:nvPr/>
        </p:nvSpPr>
        <p:spPr>
          <a:xfrm>
            <a:off x="467544" y="1707654"/>
            <a:ext cx="3600400" cy="278532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FA87E0-60C6-7E41-80DB-AC0EB6830871}"/>
              </a:ext>
            </a:extLst>
          </p:cNvPr>
          <p:cNvSpPr txBox="1"/>
          <p:nvPr/>
        </p:nvSpPr>
        <p:spPr>
          <a:xfrm>
            <a:off x="1619670" y="138621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latin typeface="NanumGothic" panose="020D0604000000000000" pitchFamily="34" charset="-127"/>
                <a:ea typeface="NanumGothic" panose="020D0604000000000000" pitchFamily="34" charset="-127"/>
              </a:rPr>
              <a:t>서버</a:t>
            </a:r>
            <a:endParaRPr lang="en-US" altLang="ko-KR" sz="12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00AF6F0-74E4-1645-A1DD-87A01FDDF3FF}"/>
              </a:ext>
            </a:extLst>
          </p:cNvPr>
          <p:cNvSpPr/>
          <p:nvPr/>
        </p:nvSpPr>
        <p:spPr>
          <a:xfrm>
            <a:off x="611558" y="2332736"/>
            <a:ext cx="1584176" cy="36004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회원 정보 </a:t>
            </a:r>
            <a:r>
              <a:rPr lang="en-US" altLang="ko-KR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</a:t>
            </a:r>
            <a:endParaRPr lang="ko-KR" altLang="en-US" sz="10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F2184A-E331-6B49-B949-F4D785705D15}"/>
              </a:ext>
            </a:extLst>
          </p:cNvPr>
          <p:cNvSpPr/>
          <p:nvPr/>
        </p:nvSpPr>
        <p:spPr>
          <a:xfrm>
            <a:off x="611558" y="2836792"/>
            <a:ext cx="1584176" cy="36004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영상리스트 추출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AFB65D0-29C7-4645-B863-91EAF46BA793}"/>
              </a:ext>
            </a:extLst>
          </p:cNvPr>
          <p:cNvSpPr/>
          <p:nvPr/>
        </p:nvSpPr>
        <p:spPr>
          <a:xfrm>
            <a:off x="2851716" y="2692776"/>
            <a:ext cx="1115485" cy="36004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Youtube</a:t>
            </a:r>
            <a:endParaRPr lang="en-US" altLang="ko-KR" sz="8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8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search API</a:t>
            </a:r>
            <a:endParaRPr lang="ko-KR" altLang="en-US" sz="8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6953D23-2163-8341-90C4-25F57E225957}"/>
              </a:ext>
            </a:extLst>
          </p:cNvPr>
          <p:cNvSpPr/>
          <p:nvPr/>
        </p:nvSpPr>
        <p:spPr>
          <a:xfrm>
            <a:off x="2851716" y="3159648"/>
            <a:ext cx="1091429" cy="36004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크롤링</a:t>
            </a:r>
            <a:endParaRPr lang="ko-KR" altLang="en-US" sz="10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CEA4F164-C63E-F744-A188-3131D2653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537" y="3439080"/>
            <a:ext cx="263911" cy="322348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E98D413D-0354-1A46-859C-9424812EB7AF}"/>
              </a:ext>
            </a:extLst>
          </p:cNvPr>
          <p:cNvSpPr/>
          <p:nvPr/>
        </p:nvSpPr>
        <p:spPr>
          <a:xfrm>
            <a:off x="611558" y="4003676"/>
            <a:ext cx="1584176" cy="36004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명소 추출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8047855-7146-E24A-89C9-868753EE120E}"/>
              </a:ext>
            </a:extLst>
          </p:cNvPr>
          <p:cNvCxnSpPr>
            <a:cxnSpLocks/>
          </p:cNvCxnSpPr>
          <p:nvPr/>
        </p:nvCxnSpPr>
        <p:spPr>
          <a:xfrm flipH="1">
            <a:off x="2200334" y="3052816"/>
            <a:ext cx="427448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66BE98-4E31-5940-9896-FA982BE7D3BB}"/>
              </a:ext>
            </a:extLst>
          </p:cNvPr>
          <p:cNvCxnSpPr/>
          <p:nvPr/>
        </p:nvCxnSpPr>
        <p:spPr>
          <a:xfrm>
            <a:off x="1331638" y="3196832"/>
            <a:ext cx="0" cy="14401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6">
            <a:extLst>
              <a:ext uri="{FF2B5EF4-FFF2-40B4-BE49-F238E27FC236}">
                <a16:creationId xmlns:a16="http://schemas.microsoft.com/office/drawing/2014/main" id="{16DC5553-22BB-F940-B293-1EDA1E7F6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50" y="3447008"/>
            <a:ext cx="204862" cy="204862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60A4CCA-74C6-614D-9885-8635C7D03C47}"/>
              </a:ext>
            </a:extLst>
          </p:cNvPr>
          <p:cNvSpPr txBox="1"/>
          <p:nvPr/>
        </p:nvSpPr>
        <p:spPr>
          <a:xfrm>
            <a:off x="1641283" y="3608711"/>
            <a:ext cx="482439" cy="246221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>
                <a:latin typeface="NanumGothic" panose="020D0604000000000000" pitchFamily="34" charset="-127"/>
                <a:ea typeface="NanumGothic" panose="020D0604000000000000" pitchFamily="34" charset="-127"/>
              </a:rPr>
              <a:t>Tesseract </a:t>
            </a:r>
          </a:p>
          <a:p>
            <a:pPr algn="ctr"/>
            <a:r>
              <a:rPr lang="en-US" altLang="ko-KR" sz="500">
                <a:latin typeface="NanumGothic" panose="020D0604000000000000" pitchFamily="34" charset="-127"/>
                <a:ea typeface="NanumGothic" panose="020D0604000000000000" pitchFamily="34" charset="-127"/>
              </a:rPr>
              <a:t>OCR</a:t>
            </a:r>
            <a:endParaRPr lang="ko-KR" altLang="en-US" sz="5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9" name="연결선: 꺾임 60">
            <a:extLst>
              <a:ext uri="{FF2B5EF4-FFF2-40B4-BE49-F238E27FC236}">
                <a16:creationId xmlns:a16="http://schemas.microsoft.com/office/drawing/2014/main" id="{C7547AD6-3688-9B4B-8954-C5486F745443}"/>
              </a:ext>
            </a:extLst>
          </p:cNvPr>
          <p:cNvCxnSpPr>
            <a:cxnSpLocks/>
            <a:stCxn id="31" idx="2"/>
            <a:endCxn id="32" idx="2"/>
          </p:cNvCxnSpPr>
          <p:nvPr/>
        </p:nvCxnSpPr>
        <p:spPr>
          <a:xfrm rot="10800000" flipV="1">
            <a:off x="2851716" y="2872796"/>
            <a:ext cx="12700" cy="466872"/>
          </a:xfrm>
          <a:prstGeom prst="bentConnector3">
            <a:avLst>
              <a:gd name="adj1" fmla="val 180000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106AD5F-91BA-564F-8A36-CD3AB0AED114}"/>
              </a:ext>
            </a:extLst>
          </p:cNvPr>
          <p:cNvCxnSpPr/>
          <p:nvPr/>
        </p:nvCxnSpPr>
        <p:spPr>
          <a:xfrm>
            <a:off x="1331638" y="3844904"/>
            <a:ext cx="0" cy="14401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" name="Picture 2">
            <a:extLst>
              <a:ext uri="{FF2B5EF4-FFF2-40B4-BE49-F238E27FC236}">
                <a16:creationId xmlns:a16="http://schemas.microsoft.com/office/drawing/2014/main" id="{72B69279-0C82-3042-9959-DD8AD94F0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9" y="3496924"/>
            <a:ext cx="648331" cy="20331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">
            <a:extLst>
              <a:ext uri="{FF2B5EF4-FFF2-40B4-BE49-F238E27FC236}">
                <a16:creationId xmlns:a16="http://schemas.microsoft.com/office/drawing/2014/main" id="{065E0915-5625-E144-B575-BCE30EB83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7" y="1205141"/>
            <a:ext cx="857201" cy="45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8C55A889-A95C-CC48-985F-BCCAFA036CCC}"/>
              </a:ext>
            </a:extLst>
          </p:cNvPr>
          <p:cNvSpPr/>
          <p:nvPr/>
        </p:nvSpPr>
        <p:spPr>
          <a:xfrm>
            <a:off x="619467" y="3358129"/>
            <a:ext cx="1584176" cy="46960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52B7B3C-485F-E547-8DAF-015F46F0B5D6}"/>
              </a:ext>
            </a:extLst>
          </p:cNvPr>
          <p:cNvSpPr txBox="1"/>
          <p:nvPr/>
        </p:nvSpPr>
        <p:spPr>
          <a:xfrm>
            <a:off x="5726546" y="703462"/>
            <a:ext cx="1707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err="1">
                <a:solidFill>
                  <a:srgbClr val="ED4949"/>
                </a:solidFill>
                <a:latin typeface="나눔고딕" pitchFamily="2" charset="-127"/>
                <a:ea typeface="나눔고딕" pitchFamily="2" charset="-127"/>
              </a:rPr>
              <a:t>서버단의</a:t>
            </a:r>
            <a:r>
              <a:rPr lang="ko-KR" altLang="en-US" sz="1200" b="1">
                <a:solidFill>
                  <a:srgbClr val="ED4949"/>
                </a:solidFill>
                <a:latin typeface="나눔고딕" pitchFamily="2" charset="-127"/>
                <a:ea typeface="나눔고딕" pitchFamily="2" charset="-127"/>
              </a:rPr>
              <a:t> 서비스 흐름도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096154-1831-7A43-A7E6-750A3F47A913}"/>
              </a:ext>
            </a:extLst>
          </p:cNvPr>
          <p:cNvSpPr/>
          <p:nvPr/>
        </p:nvSpPr>
        <p:spPr>
          <a:xfrm>
            <a:off x="4378692" y="1241430"/>
            <a:ext cx="4369771" cy="3490560"/>
          </a:xfrm>
          <a:custGeom>
            <a:avLst/>
            <a:gdLst>
              <a:gd name="connsiteX0" fmla="*/ 0 w 4369771"/>
              <a:gd name="connsiteY0" fmla="*/ 0 h 3490560"/>
              <a:gd name="connsiteX1" fmla="*/ 458826 w 4369771"/>
              <a:gd name="connsiteY1" fmla="*/ 0 h 3490560"/>
              <a:gd name="connsiteX2" fmla="*/ 1092443 w 4369771"/>
              <a:gd name="connsiteY2" fmla="*/ 0 h 3490560"/>
              <a:gd name="connsiteX3" fmla="*/ 1726060 w 4369771"/>
              <a:gd name="connsiteY3" fmla="*/ 0 h 3490560"/>
              <a:gd name="connsiteX4" fmla="*/ 2272281 w 4369771"/>
              <a:gd name="connsiteY4" fmla="*/ 0 h 3490560"/>
              <a:gd name="connsiteX5" fmla="*/ 2774805 w 4369771"/>
              <a:gd name="connsiteY5" fmla="*/ 0 h 3490560"/>
              <a:gd name="connsiteX6" fmla="*/ 3277328 w 4369771"/>
              <a:gd name="connsiteY6" fmla="*/ 0 h 3490560"/>
              <a:gd name="connsiteX7" fmla="*/ 3692456 w 4369771"/>
              <a:gd name="connsiteY7" fmla="*/ 0 h 3490560"/>
              <a:gd name="connsiteX8" fmla="*/ 4369771 w 4369771"/>
              <a:gd name="connsiteY8" fmla="*/ 0 h 3490560"/>
              <a:gd name="connsiteX9" fmla="*/ 4369771 w 4369771"/>
              <a:gd name="connsiteY9" fmla="*/ 616666 h 3490560"/>
              <a:gd name="connsiteX10" fmla="*/ 4369771 w 4369771"/>
              <a:gd name="connsiteY10" fmla="*/ 1268237 h 3490560"/>
              <a:gd name="connsiteX11" fmla="*/ 4369771 w 4369771"/>
              <a:gd name="connsiteY11" fmla="*/ 1780186 h 3490560"/>
              <a:gd name="connsiteX12" fmla="*/ 4369771 w 4369771"/>
              <a:gd name="connsiteY12" fmla="*/ 2327040 h 3490560"/>
              <a:gd name="connsiteX13" fmla="*/ 4369771 w 4369771"/>
              <a:gd name="connsiteY13" fmla="*/ 2943706 h 3490560"/>
              <a:gd name="connsiteX14" fmla="*/ 4369771 w 4369771"/>
              <a:gd name="connsiteY14" fmla="*/ 3490560 h 3490560"/>
              <a:gd name="connsiteX15" fmla="*/ 3736154 w 4369771"/>
              <a:gd name="connsiteY15" fmla="*/ 3490560 h 3490560"/>
              <a:gd name="connsiteX16" fmla="*/ 3102537 w 4369771"/>
              <a:gd name="connsiteY16" fmla="*/ 3490560 h 3490560"/>
              <a:gd name="connsiteX17" fmla="*/ 2600014 w 4369771"/>
              <a:gd name="connsiteY17" fmla="*/ 3490560 h 3490560"/>
              <a:gd name="connsiteX18" fmla="*/ 1966397 w 4369771"/>
              <a:gd name="connsiteY18" fmla="*/ 3490560 h 3490560"/>
              <a:gd name="connsiteX19" fmla="*/ 1551269 w 4369771"/>
              <a:gd name="connsiteY19" fmla="*/ 3490560 h 3490560"/>
              <a:gd name="connsiteX20" fmla="*/ 1048745 w 4369771"/>
              <a:gd name="connsiteY20" fmla="*/ 3490560 h 3490560"/>
              <a:gd name="connsiteX21" fmla="*/ 589919 w 4369771"/>
              <a:gd name="connsiteY21" fmla="*/ 3490560 h 3490560"/>
              <a:gd name="connsiteX22" fmla="*/ 0 w 4369771"/>
              <a:gd name="connsiteY22" fmla="*/ 3490560 h 3490560"/>
              <a:gd name="connsiteX23" fmla="*/ 0 w 4369771"/>
              <a:gd name="connsiteY23" fmla="*/ 2908800 h 3490560"/>
              <a:gd name="connsiteX24" fmla="*/ 0 w 4369771"/>
              <a:gd name="connsiteY24" fmla="*/ 2431757 h 3490560"/>
              <a:gd name="connsiteX25" fmla="*/ 0 w 4369771"/>
              <a:gd name="connsiteY25" fmla="*/ 1849997 h 3490560"/>
              <a:gd name="connsiteX26" fmla="*/ 0 w 4369771"/>
              <a:gd name="connsiteY26" fmla="*/ 1303142 h 3490560"/>
              <a:gd name="connsiteX27" fmla="*/ 0 w 4369771"/>
              <a:gd name="connsiteY27" fmla="*/ 721382 h 3490560"/>
              <a:gd name="connsiteX28" fmla="*/ 0 w 4369771"/>
              <a:gd name="connsiteY28" fmla="*/ 0 h 349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369771" h="3490560" extrusionOk="0">
                <a:moveTo>
                  <a:pt x="0" y="0"/>
                </a:moveTo>
                <a:cubicBezTo>
                  <a:pt x="121285" y="-42391"/>
                  <a:pt x="271398" y="623"/>
                  <a:pt x="458826" y="0"/>
                </a:cubicBezTo>
                <a:cubicBezTo>
                  <a:pt x="646254" y="-623"/>
                  <a:pt x="952707" y="72902"/>
                  <a:pt x="1092443" y="0"/>
                </a:cubicBezTo>
                <a:cubicBezTo>
                  <a:pt x="1232179" y="-72902"/>
                  <a:pt x="1446363" y="75446"/>
                  <a:pt x="1726060" y="0"/>
                </a:cubicBezTo>
                <a:cubicBezTo>
                  <a:pt x="2005757" y="-75446"/>
                  <a:pt x="2092104" y="14533"/>
                  <a:pt x="2272281" y="0"/>
                </a:cubicBezTo>
                <a:cubicBezTo>
                  <a:pt x="2452458" y="-14533"/>
                  <a:pt x="2599731" y="27819"/>
                  <a:pt x="2774805" y="0"/>
                </a:cubicBezTo>
                <a:cubicBezTo>
                  <a:pt x="2949879" y="-27819"/>
                  <a:pt x="3096705" y="28134"/>
                  <a:pt x="3277328" y="0"/>
                </a:cubicBezTo>
                <a:cubicBezTo>
                  <a:pt x="3457951" y="-28134"/>
                  <a:pt x="3509223" y="38434"/>
                  <a:pt x="3692456" y="0"/>
                </a:cubicBezTo>
                <a:cubicBezTo>
                  <a:pt x="3875689" y="-38434"/>
                  <a:pt x="4185751" y="11589"/>
                  <a:pt x="4369771" y="0"/>
                </a:cubicBezTo>
                <a:cubicBezTo>
                  <a:pt x="4396792" y="150478"/>
                  <a:pt x="4306334" y="395319"/>
                  <a:pt x="4369771" y="616666"/>
                </a:cubicBezTo>
                <a:cubicBezTo>
                  <a:pt x="4433208" y="838013"/>
                  <a:pt x="4308603" y="1102368"/>
                  <a:pt x="4369771" y="1268237"/>
                </a:cubicBezTo>
                <a:cubicBezTo>
                  <a:pt x="4430939" y="1434106"/>
                  <a:pt x="4317099" y="1659283"/>
                  <a:pt x="4369771" y="1780186"/>
                </a:cubicBezTo>
                <a:cubicBezTo>
                  <a:pt x="4422443" y="1901089"/>
                  <a:pt x="4349753" y="2211336"/>
                  <a:pt x="4369771" y="2327040"/>
                </a:cubicBezTo>
                <a:cubicBezTo>
                  <a:pt x="4389789" y="2442744"/>
                  <a:pt x="4303365" y="2677992"/>
                  <a:pt x="4369771" y="2943706"/>
                </a:cubicBezTo>
                <a:cubicBezTo>
                  <a:pt x="4436177" y="3209420"/>
                  <a:pt x="4365078" y="3304163"/>
                  <a:pt x="4369771" y="3490560"/>
                </a:cubicBezTo>
                <a:cubicBezTo>
                  <a:pt x="4222771" y="3516459"/>
                  <a:pt x="4049738" y="3464512"/>
                  <a:pt x="3736154" y="3490560"/>
                </a:cubicBezTo>
                <a:cubicBezTo>
                  <a:pt x="3422570" y="3516608"/>
                  <a:pt x="3296581" y="3424894"/>
                  <a:pt x="3102537" y="3490560"/>
                </a:cubicBezTo>
                <a:cubicBezTo>
                  <a:pt x="2908493" y="3556226"/>
                  <a:pt x="2796786" y="3475706"/>
                  <a:pt x="2600014" y="3490560"/>
                </a:cubicBezTo>
                <a:cubicBezTo>
                  <a:pt x="2403242" y="3505414"/>
                  <a:pt x="2110170" y="3422526"/>
                  <a:pt x="1966397" y="3490560"/>
                </a:cubicBezTo>
                <a:cubicBezTo>
                  <a:pt x="1822624" y="3558594"/>
                  <a:pt x="1732173" y="3474668"/>
                  <a:pt x="1551269" y="3490560"/>
                </a:cubicBezTo>
                <a:cubicBezTo>
                  <a:pt x="1370365" y="3506452"/>
                  <a:pt x="1152941" y="3459254"/>
                  <a:pt x="1048745" y="3490560"/>
                </a:cubicBezTo>
                <a:cubicBezTo>
                  <a:pt x="944549" y="3521866"/>
                  <a:pt x="686926" y="3459074"/>
                  <a:pt x="589919" y="3490560"/>
                </a:cubicBezTo>
                <a:cubicBezTo>
                  <a:pt x="492912" y="3522046"/>
                  <a:pt x="227862" y="3485871"/>
                  <a:pt x="0" y="3490560"/>
                </a:cubicBezTo>
                <a:cubicBezTo>
                  <a:pt x="-21287" y="3209145"/>
                  <a:pt x="36968" y="3100085"/>
                  <a:pt x="0" y="2908800"/>
                </a:cubicBezTo>
                <a:cubicBezTo>
                  <a:pt x="-36968" y="2717515"/>
                  <a:pt x="46128" y="2545225"/>
                  <a:pt x="0" y="2431757"/>
                </a:cubicBezTo>
                <a:cubicBezTo>
                  <a:pt x="-46128" y="2318289"/>
                  <a:pt x="28109" y="2020936"/>
                  <a:pt x="0" y="1849997"/>
                </a:cubicBezTo>
                <a:cubicBezTo>
                  <a:pt x="-28109" y="1679058"/>
                  <a:pt x="25153" y="1552699"/>
                  <a:pt x="0" y="1303142"/>
                </a:cubicBezTo>
                <a:cubicBezTo>
                  <a:pt x="-25153" y="1053586"/>
                  <a:pt x="27563" y="884612"/>
                  <a:pt x="0" y="721382"/>
                </a:cubicBezTo>
                <a:cubicBezTo>
                  <a:pt x="-27563" y="558152"/>
                  <a:pt x="64140" y="212074"/>
                  <a:pt x="0" y="0"/>
                </a:cubicBezTo>
                <a:close/>
              </a:path>
            </a:pathLst>
          </a:custGeom>
          <a:noFill/>
          <a:ln w="12700">
            <a:solidFill>
              <a:srgbClr val="ED4949"/>
            </a:solidFill>
            <a:extLst>
              <a:ext uri="{C807C97D-BFC1-408E-A445-0C87EB9F89A2}">
                <ask:lineSketchStyleProps xmlns:ask="http://schemas.microsoft.com/office/drawing/2018/sketchyshapes" sd="119693994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D69A331-940C-5E47-BE50-414F0065DD1E}"/>
              </a:ext>
            </a:extLst>
          </p:cNvPr>
          <p:cNvSpPr/>
          <p:nvPr/>
        </p:nvSpPr>
        <p:spPr>
          <a:xfrm>
            <a:off x="6436301" y="1025406"/>
            <a:ext cx="72008" cy="72008"/>
          </a:xfrm>
          <a:prstGeom prst="ellipse">
            <a:avLst/>
          </a:prstGeom>
          <a:solidFill>
            <a:srgbClr val="ED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474485C-D991-2249-8145-A0D5C8003BB2}"/>
              </a:ext>
            </a:extLst>
          </p:cNvPr>
          <p:cNvSpPr/>
          <p:nvPr/>
        </p:nvSpPr>
        <p:spPr>
          <a:xfrm>
            <a:off x="6571561" y="1025406"/>
            <a:ext cx="72008" cy="72008"/>
          </a:xfrm>
          <a:prstGeom prst="ellipse">
            <a:avLst/>
          </a:prstGeom>
          <a:solidFill>
            <a:srgbClr val="ED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BC507C-A6D8-BF41-A1A6-E75AB3F02B2D}"/>
              </a:ext>
            </a:extLst>
          </p:cNvPr>
          <p:cNvSpPr txBox="1"/>
          <p:nvPr/>
        </p:nvSpPr>
        <p:spPr>
          <a:xfrm>
            <a:off x="7198052" y="4803998"/>
            <a:ext cx="18966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 </a:t>
            </a:r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 오픈 인프라 경진대회</a:t>
            </a:r>
          </a:p>
        </p:txBody>
      </p:sp>
    </p:spTree>
    <p:extLst>
      <p:ext uri="{BB962C8B-B14F-4D97-AF65-F5344CB8AC3E}">
        <p14:creationId xmlns:p14="http://schemas.microsoft.com/office/powerpoint/2010/main" val="1027175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A689674-695C-844C-BCCB-C7B41F8CA12C}"/>
              </a:ext>
            </a:extLst>
          </p:cNvPr>
          <p:cNvGrpSpPr/>
          <p:nvPr/>
        </p:nvGrpSpPr>
        <p:grpSpPr>
          <a:xfrm>
            <a:off x="1161703" y="555526"/>
            <a:ext cx="7082705" cy="4179009"/>
            <a:chOff x="801663" y="463563"/>
            <a:chExt cx="7638742" cy="4507088"/>
          </a:xfrm>
        </p:grpSpPr>
        <p:sp>
          <p:nvSpPr>
            <p:cNvPr id="35" name="Google Shape;283;p21">
              <a:extLst>
                <a:ext uri="{FF2B5EF4-FFF2-40B4-BE49-F238E27FC236}">
                  <a16:creationId xmlns:a16="http://schemas.microsoft.com/office/drawing/2014/main" id="{F442B377-97EE-2F46-BF5B-0ECE875AF4EE}"/>
                </a:ext>
              </a:extLst>
            </p:cNvPr>
            <p:cNvSpPr/>
            <p:nvPr/>
          </p:nvSpPr>
          <p:spPr>
            <a:xfrm>
              <a:off x="6666789" y="3268140"/>
              <a:ext cx="1552944" cy="765179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" name="Google Shape;284;p21">
              <a:extLst>
                <a:ext uri="{FF2B5EF4-FFF2-40B4-BE49-F238E27FC236}">
                  <a16:creationId xmlns:a16="http://schemas.microsoft.com/office/drawing/2014/main" id="{60876878-44D3-F945-94B2-6694B3499468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16803" y="2855720"/>
              <a:ext cx="541339" cy="541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285;p21">
              <a:extLst>
                <a:ext uri="{FF2B5EF4-FFF2-40B4-BE49-F238E27FC236}">
                  <a16:creationId xmlns:a16="http://schemas.microsoft.com/office/drawing/2014/main" id="{EFA28471-E8F3-4442-B750-CF690C36474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52281" y="3571500"/>
              <a:ext cx="470386" cy="470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286;p21">
              <a:extLst>
                <a:ext uri="{FF2B5EF4-FFF2-40B4-BE49-F238E27FC236}">
                  <a16:creationId xmlns:a16="http://schemas.microsoft.com/office/drawing/2014/main" id="{8D24CF7F-165B-154F-90B5-57D642DA0DC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16793" y="4216314"/>
              <a:ext cx="541339" cy="5413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Google Shape;287;p21">
              <a:extLst>
                <a:ext uri="{FF2B5EF4-FFF2-40B4-BE49-F238E27FC236}">
                  <a16:creationId xmlns:a16="http://schemas.microsoft.com/office/drawing/2014/main" id="{837E4608-D748-614E-B3E6-963E4963847D}"/>
                </a:ext>
              </a:extLst>
            </p:cNvPr>
            <p:cNvSpPr/>
            <p:nvPr/>
          </p:nvSpPr>
          <p:spPr>
            <a:xfrm>
              <a:off x="816494" y="2752296"/>
              <a:ext cx="742800" cy="2172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" name="Google Shape;289;p21">
              <a:extLst>
                <a:ext uri="{FF2B5EF4-FFF2-40B4-BE49-F238E27FC236}">
                  <a16:creationId xmlns:a16="http://schemas.microsoft.com/office/drawing/2014/main" id="{A0A7B966-3B0C-C34E-85F3-7639CECED9A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72016" y="1817441"/>
              <a:ext cx="341100" cy="34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290;p21">
              <a:extLst>
                <a:ext uri="{FF2B5EF4-FFF2-40B4-BE49-F238E27FC236}">
                  <a16:creationId xmlns:a16="http://schemas.microsoft.com/office/drawing/2014/main" id="{8662B07D-23A5-574D-A65A-7C76E6F1F5DA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24987" y="1855215"/>
              <a:ext cx="327422" cy="327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291;p21">
              <a:extLst>
                <a:ext uri="{FF2B5EF4-FFF2-40B4-BE49-F238E27FC236}">
                  <a16:creationId xmlns:a16="http://schemas.microsoft.com/office/drawing/2014/main" id="{4C98C7EE-066B-FE4F-9C17-9D70D546B5A5}"/>
                </a:ext>
              </a:extLst>
            </p:cNvPr>
            <p:cNvSpPr/>
            <p:nvPr/>
          </p:nvSpPr>
          <p:spPr>
            <a:xfrm>
              <a:off x="2570668" y="782395"/>
              <a:ext cx="3971100" cy="418825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" name="Google Shape;292;p21">
              <a:extLst>
                <a:ext uri="{FF2B5EF4-FFF2-40B4-BE49-F238E27FC236}">
                  <a16:creationId xmlns:a16="http://schemas.microsoft.com/office/drawing/2014/main" id="{9239C24A-4370-0D45-96D8-7E3E8DCE62C4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14517" y="2184280"/>
              <a:ext cx="861251" cy="713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" name="Google Shape;295;p21">
              <a:extLst>
                <a:ext uri="{FF2B5EF4-FFF2-40B4-BE49-F238E27FC236}">
                  <a16:creationId xmlns:a16="http://schemas.microsoft.com/office/drawing/2014/main" id="{CBE2D247-7D3B-184B-AEB2-1CAD9BBB25DE}"/>
                </a:ext>
              </a:extLst>
            </p:cNvPr>
            <p:cNvSpPr txBox="1"/>
            <p:nvPr/>
          </p:nvSpPr>
          <p:spPr>
            <a:xfrm>
              <a:off x="1268516" y="1410533"/>
              <a:ext cx="1538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Develop</a:t>
              </a:r>
              <a:endParaRPr sz="1100"/>
            </a:p>
          </p:txBody>
        </p:sp>
        <p:pic>
          <p:nvPicPr>
            <p:cNvPr id="45" name="Google Shape;296;p21">
              <a:extLst>
                <a:ext uri="{FF2B5EF4-FFF2-40B4-BE49-F238E27FC236}">
                  <a16:creationId xmlns:a16="http://schemas.microsoft.com/office/drawing/2014/main" id="{E78F4D07-BAE9-404A-A9E8-5F098247028E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067775" y="882768"/>
              <a:ext cx="283264" cy="28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297;p21">
              <a:extLst>
                <a:ext uri="{FF2B5EF4-FFF2-40B4-BE49-F238E27FC236}">
                  <a16:creationId xmlns:a16="http://schemas.microsoft.com/office/drawing/2014/main" id="{5675FAD2-CC89-7841-A9CE-3815E9191287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49728" y="799725"/>
              <a:ext cx="430872" cy="43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298;p21">
              <a:extLst>
                <a:ext uri="{FF2B5EF4-FFF2-40B4-BE49-F238E27FC236}">
                  <a16:creationId xmlns:a16="http://schemas.microsoft.com/office/drawing/2014/main" id="{B60C9FBE-A35C-2842-A521-BE4353421F09}"/>
                </a:ext>
              </a:extLst>
            </p:cNvPr>
            <p:cNvSpPr/>
            <p:nvPr/>
          </p:nvSpPr>
          <p:spPr>
            <a:xfrm>
              <a:off x="2943344" y="1498194"/>
              <a:ext cx="1431900" cy="879112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pic>
          <p:nvPicPr>
            <p:cNvPr id="48" name="Google Shape;300;p21">
              <a:extLst>
                <a:ext uri="{FF2B5EF4-FFF2-40B4-BE49-F238E27FC236}">
                  <a16:creationId xmlns:a16="http://schemas.microsoft.com/office/drawing/2014/main" id="{98C87AB0-59DD-B943-97A9-E432AEE848A1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74208" y="951188"/>
              <a:ext cx="470400" cy="315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304;p21">
              <a:extLst>
                <a:ext uri="{FF2B5EF4-FFF2-40B4-BE49-F238E27FC236}">
                  <a16:creationId xmlns:a16="http://schemas.microsoft.com/office/drawing/2014/main" id="{61EBFC02-724E-444D-88E0-9A2B442AA592}"/>
                </a:ext>
              </a:extLst>
            </p:cNvPr>
            <p:cNvSpPr/>
            <p:nvPr/>
          </p:nvSpPr>
          <p:spPr>
            <a:xfrm>
              <a:off x="2926916" y="3646056"/>
              <a:ext cx="1435241" cy="554624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50" name="Google Shape;305;p21">
              <a:extLst>
                <a:ext uri="{FF2B5EF4-FFF2-40B4-BE49-F238E27FC236}">
                  <a16:creationId xmlns:a16="http://schemas.microsoft.com/office/drawing/2014/main" id="{9268D7F8-0D51-694B-8BB0-9CD4C34F10D0}"/>
                </a:ext>
              </a:extLst>
            </p:cNvPr>
            <p:cNvSpPr txBox="1"/>
            <p:nvPr/>
          </p:nvSpPr>
          <p:spPr>
            <a:xfrm>
              <a:off x="3342447" y="3687347"/>
              <a:ext cx="913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User</a:t>
              </a:r>
              <a:endParaRPr sz="10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Service</a:t>
              </a:r>
              <a:endParaRPr sz="1000"/>
            </a:p>
          </p:txBody>
        </p:sp>
        <p:sp>
          <p:nvSpPr>
            <p:cNvPr id="51" name="Google Shape;306;p21">
              <a:extLst>
                <a:ext uri="{FF2B5EF4-FFF2-40B4-BE49-F238E27FC236}">
                  <a16:creationId xmlns:a16="http://schemas.microsoft.com/office/drawing/2014/main" id="{5E257B2A-85AB-B942-932C-9B9AC8F9AB11}"/>
                </a:ext>
              </a:extLst>
            </p:cNvPr>
            <p:cNvSpPr txBox="1"/>
            <p:nvPr/>
          </p:nvSpPr>
          <p:spPr>
            <a:xfrm>
              <a:off x="954633" y="463563"/>
              <a:ext cx="1538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CI/CD automation</a:t>
              </a:r>
              <a:endParaRPr sz="1100"/>
            </a:p>
          </p:txBody>
        </p:sp>
        <p:sp>
          <p:nvSpPr>
            <p:cNvPr id="52" name="Google Shape;309;p21">
              <a:extLst>
                <a:ext uri="{FF2B5EF4-FFF2-40B4-BE49-F238E27FC236}">
                  <a16:creationId xmlns:a16="http://schemas.microsoft.com/office/drawing/2014/main" id="{64FF1055-16E1-BD40-B707-4B0BB96F802D}"/>
                </a:ext>
              </a:extLst>
            </p:cNvPr>
            <p:cNvSpPr/>
            <p:nvPr/>
          </p:nvSpPr>
          <p:spPr>
            <a:xfrm>
              <a:off x="4765667" y="2293384"/>
              <a:ext cx="1645200" cy="770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53" name="Google Shape;314;p21">
              <a:extLst>
                <a:ext uri="{FF2B5EF4-FFF2-40B4-BE49-F238E27FC236}">
                  <a16:creationId xmlns:a16="http://schemas.microsoft.com/office/drawing/2014/main" id="{B3D5C056-BD23-7348-94AE-AD28AFC8675C}"/>
                </a:ext>
              </a:extLst>
            </p:cNvPr>
            <p:cNvSpPr txBox="1"/>
            <p:nvPr/>
          </p:nvSpPr>
          <p:spPr>
            <a:xfrm>
              <a:off x="5051291" y="2033172"/>
              <a:ext cx="1156569" cy="353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API Gateway</a:t>
              </a:r>
              <a:endParaRPr sz="1100"/>
            </a:p>
          </p:txBody>
        </p:sp>
        <p:pic>
          <p:nvPicPr>
            <p:cNvPr id="54" name="Google Shape;319;p21">
              <a:extLst>
                <a:ext uri="{FF2B5EF4-FFF2-40B4-BE49-F238E27FC236}">
                  <a16:creationId xmlns:a16="http://schemas.microsoft.com/office/drawing/2014/main" id="{6F2BE385-97B8-704E-ABDC-E0364895B2B4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783676" y="1387300"/>
              <a:ext cx="357450" cy="357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321;p21">
              <a:extLst>
                <a:ext uri="{FF2B5EF4-FFF2-40B4-BE49-F238E27FC236}">
                  <a16:creationId xmlns:a16="http://schemas.microsoft.com/office/drawing/2014/main" id="{1D48BFC0-56CB-C04F-A45D-A296857AC626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688505" y="2045909"/>
              <a:ext cx="400200" cy="4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322;p21">
              <a:extLst>
                <a:ext uri="{FF2B5EF4-FFF2-40B4-BE49-F238E27FC236}">
                  <a16:creationId xmlns:a16="http://schemas.microsoft.com/office/drawing/2014/main" id="{983D6F9C-B4D3-274D-A3B2-4564A25AFF92}"/>
                </a:ext>
              </a:extLst>
            </p:cNvPr>
            <p:cNvSpPr/>
            <p:nvPr/>
          </p:nvSpPr>
          <p:spPr>
            <a:xfrm>
              <a:off x="1687069" y="2758088"/>
              <a:ext cx="744831" cy="2176502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7" name="Google Shape;329;p21">
              <a:extLst>
                <a:ext uri="{FF2B5EF4-FFF2-40B4-BE49-F238E27FC236}">
                  <a16:creationId xmlns:a16="http://schemas.microsoft.com/office/drawing/2014/main" id="{902C0116-CF73-DA41-9255-D4D72D2844A5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790662" y="3471979"/>
              <a:ext cx="645556" cy="375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332;p21">
              <a:extLst>
                <a:ext uri="{FF2B5EF4-FFF2-40B4-BE49-F238E27FC236}">
                  <a16:creationId xmlns:a16="http://schemas.microsoft.com/office/drawing/2014/main" id="{D3EE4D90-B97C-2643-82FE-A7FC83E54D10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426658" y="897351"/>
              <a:ext cx="357450" cy="357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333;p21">
              <a:extLst>
                <a:ext uri="{FF2B5EF4-FFF2-40B4-BE49-F238E27FC236}">
                  <a16:creationId xmlns:a16="http://schemas.microsoft.com/office/drawing/2014/main" id="{4CB7CC7F-6D62-B14A-BC59-0A86D0A66302}"/>
                </a:ext>
              </a:extLst>
            </p:cNvPr>
            <p:cNvSpPr/>
            <p:nvPr/>
          </p:nvSpPr>
          <p:spPr>
            <a:xfrm>
              <a:off x="816494" y="782395"/>
              <a:ext cx="1585500" cy="629848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4;p21">
              <a:extLst>
                <a:ext uri="{FF2B5EF4-FFF2-40B4-BE49-F238E27FC236}">
                  <a16:creationId xmlns:a16="http://schemas.microsoft.com/office/drawing/2014/main" id="{A2142C3E-6DEE-2A4B-8FA6-341482B73603}"/>
                </a:ext>
              </a:extLst>
            </p:cNvPr>
            <p:cNvSpPr/>
            <p:nvPr/>
          </p:nvSpPr>
          <p:spPr>
            <a:xfrm>
              <a:off x="823635" y="1720592"/>
              <a:ext cx="1585500" cy="558555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1" name="Google Shape;335;p21">
              <a:extLst>
                <a:ext uri="{FF2B5EF4-FFF2-40B4-BE49-F238E27FC236}">
                  <a16:creationId xmlns:a16="http://schemas.microsoft.com/office/drawing/2014/main" id="{1A074B6F-386D-574C-8C2A-8BAEE1501BE8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12942" y="1748660"/>
              <a:ext cx="933735" cy="500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Google Shape;337;p21">
              <a:extLst>
                <a:ext uri="{FF2B5EF4-FFF2-40B4-BE49-F238E27FC236}">
                  <a16:creationId xmlns:a16="http://schemas.microsoft.com/office/drawing/2014/main" id="{17F32A65-6776-BE40-AACA-22D82DD81E03}"/>
                </a:ext>
              </a:extLst>
            </p:cNvPr>
            <p:cNvSpPr txBox="1"/>
            <p:nvPr/>
          </p:nvSpPr>
          <p:spPr>
            <a:xfrm>
              <a:off x="1596900" y="4214543"/>
              <a:ext cx="896133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Mysql</a:t>
              </a:r>
              <a:endParaRPr sz="10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Source</a:t>
              </a:r>
              <a:endParaRPr sz="10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Connector</a:t>
              </a:r>
              <a:endParaRPr sz="1000"/>
            </a:p>
          </p:txBody>
        </p:sp>
        <p:pic>
          <p:nvPicPr>
            <p:cNvPr id="63" name="Google Shape;338;p21">
              <a:extLst>
                <a:ext uri="{FF2B5EF4-FFF2-40B4-BE49-F238E27FC236}">
                  <a16:creationId xmlns:a16="http://schemas.microsoft.com/office/drawing/2014/main" id="{B18D14AA-8C24-C046-B2E5-91716C2C740C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779983" y="856142"/>
              <a:ext cx="470400" cy="4439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343;p21">
              <a:extLst>
                <a:ext uri="{FF2B5EF4-FFF2-40B4-BE49-F238E27FC236}">
                  <a16:creationId xmlns:a16="http://schemas.microsoft.com/office/drawing/2014/main" id="{96937B28-EFC8-E64A-B2A4-C8A99DD3F612}"/>
                </a:ext>
              </a:extLst>
            </p:cNvPr>
            <p:cNvSpPr txBox="1"/>
            <p:nvPr/>
          </p:nvSpPr>
          <p:spPr>
            <a:xfrm>
              <a:off x="3047517" y="1865390"/>
              <a:ext cx="1191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Data-processing service</a:t>
              </a:r>
              <a:endParaRPr sz="1000"/>
            </a:p>
          </p:txBody>
        </p:sp>
        <p:pic>
          <p:nvPicPr>
            <p:cNvPr id="65" name="Google Shape;344;p21">
              <a:extLst>
                <a:ext uri="{FF2B5EF4-FFF2-40B4-BE49-F238E27FC236}">
                  <a16:creationId xmlns:a16="http://schemas.microsoft.com/office/drawing/2014/main" id="{07CE16D7-70BF-344E-977E-7F73B51B83D0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3070545" y="3708468"/>
              <a:ext cx="428625" cy="42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348;p21">
              <a:extLst>
                <a:ext uri="{FF2B5EF4-FFF2-40B4-BE49-F238E27FC236}">
                  <a16:creationId xmlns:a16="http://schemas.microsoft.com/office/drawing/2014/main" id="{C6C326ED-20DF-5347-8E1B-974CE4652D2C}"/>
                </a:ext>
              </a:extLst>
            </p:cNvPr>
            <p:cNvSpPr/>
            <p:nvPr/>
          </p:nvSpPr>
          <p:spPr>
            <a:xfrm>
              <a:off x="4771409" y="4234058"/>
              <a:ext cx="1623874" cy="617381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67" name="Google Shape;349;p21">
              <a:extLst>
                <a:ext uri="{FF2B5EF4-FFF2-40B4-BE49-F238E27FC236}">
                  <a16:creationId xmlns:a16="http://schemas.microsoft.com/office/drawing/2014/main" id="{B8C806DD-0381-3B4A-93C3-7CBB88BF4E7C}"/>
                </a:ext>
              </a:extLst>
            </p:cNvPr>
            <p:cNvSpPr txBox="1"/>
            <p:nvPr/>
          </p:nvSpPr>
          <p:spPr>
            <a:xfrm>
              <a:off x="4816507" y="4348197"/>
              <a:ext cx="1191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Log Monitoring Server</a:t>
              </a:r>
              <a:endParaRPr sz="1000"/>
            </a:p>
          </p:txBody>
        </p:sp>
        <p:pic>
          <p:nvPicPr>
            <p:cNvPr id="68" name="Google Shape;350;p21">
              <a:extLst>
                <a:ext uri="{FF2B5EF4-FFF2-40B4-BE49-F238E27FC236}">
                  <a16:creationId xmlns:a16="http://schemas.microsoft.com/office/drawing/2014/main" id="{8DEC3E4C-0451-D94E-BAF1-7AD586C8BE48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688761" y="4085430"/>
              <a:ext cx="357450" cy="357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351;p21">
              <a:extLst>
                <a:ext uri="{FF2B5EF4-FFF2-40B4-BE49-F238E27FC236}">
                  <a16:creationId xmlns:a16="http://schemas.microsoft.com/office/drawing/2014/main" id="{9AA727FA-78F2-9146-92D3-465268CA2120}"/>
                </a:ext>
              </a:extLst>
            </p:cNvPr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896031" y="4359200"/>
              <a:ext cx="393126" cy="393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352;p21">
              <a:extLst>
                <a:ext uri="{FF2B5EF4-FFF2-40B4-BE49-F238E27FC236}">
                  <a16:creationId xmlns:a16="http://schemas.microsoft.com/office/drawing/2014/main" id="{F5C71DD2-1522-4546-9234-0409217F58CE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 t="4313" r="33246"/>
            <a:stretch/>
          </p:blipFill>
          <p:spPr>
            <a:xfrm>
              <a:off x="1744014" y="3729023"/>
              <a:ext cx="644043" cy="2738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353;p21">
              <a:extLst>
                <a:ext uri="{FF2B5EF4-FFF2-40B4-BE49-F238E27FC236}">
                  <a16:creationId xmlns:a16="http://schemas.microsoft.com/office/drawing/2014/main" id="{664FD808-796A-7D46-B2F3-A64EAB905DB3}"/>
                </a:ext>
              </a:extLst>
            </p:cNvPr>
            <p:cNvSpPr/>
            <p:nvPr/>
          </p:nvSpPr>
          <p:spPr>
            <a:xfrm>
              <a:off x="6666789" y="4143959"/>
              <a:ext cx="1552944" cy="809724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2" name="Google Shape;354;p21">
              <a:extLst>
                <a:ext uri="{FF2B5EF4-FFF2-40B4-BE49-F238E27FC236}">
                  <a16:creationId xmlns:a16="http://schemas.microsoft.com/office/drawing/2014/main" id="{30408440-43F4-7E4E-AAE2-37EBED65DD20}"/>
                </a:ext>
              </a:extLst>
            </p:cNvPr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6808392" y="4569857"/>
              <a:ext cx="357450" cy="357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355;p21">
              <a:extLst>
                <a:ext uri="{FF2B5EF4-FFF2-40B4-BE49-F238E27FC236}">
                  <a16:creationId xmlns:a16="http://schemas.microsoft.com/office/drawing/2014/main" id="{FDC17590-955D-0740-B9E9-C4FF518FDD80}"/>
                </a:ext>
              </a:extLst>
            </p:cNvPr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6824689" y="4200551"/>
              <a:ext cx="324856" cy="3248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Google Shape;356;p21">
              <a:extLst>
                <a:ext uri="{FF2B5EF4-FFF2-40B4-BE49-F238E27FC236}">
                  <a16:creationId xmlns:a16="http://schemas.microsoft.com/office/drawing/2014/main" id="{E83D9AAF-878D-7849-ABD3-609ADDD939AE}"/>
                </a:ext>
              </a:extLst>
            </p:cNvPr>
            <p:cNvSpPr txBox="1"/>
            <p:nvPr/>
          </p:nvSpPr>
          <p:spPr>
            <a:xfrm>
              <a:off x="7165842" y="4209017"/>
              <a:ext cx="964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alert manager</a:t>
              </a:r>
              <a:endParaRPr sz="1000"/>
            </a:p>
          </p:txBody>
        </p:sp>
        <p:sp>
          <p:nvSpPr>
            <p:cNvPr id="75" name="Google Shape;357;p21">
              <a:extLst>
                <a:ext uri="{FF2B5EF4-FFF2-40B4-BE49-F238E27FC236}">
                  <a16:creationId xmlns:a16="http://schemas.microsoft.com/office/drawing/2014/main" id="{8DA8604F-7221-1241-B1F2-7806AEE0CAEB}"/>
                </a:ext>
              </a:extLst>
            </p:cNvPr>
            <p:cNvSpPr txBox="1"/>
            <p:nvPr/>
          </p:nvSpPr>
          <p:spPr>
            <a:xfrm>
              <a:off x="7182139" y="4587891"/>
              <a:ext cx="964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monitoring</a:t>
              </a:r>
              <a:endParaRPr sz="1000"/>
            </a:p>
          </p:txBody>
        </p:sp>
        <p:pic>
          <p:nvPicPr>
            <p:cNvPr id="76" name="Google Shape;135;p19">
              <a:extLst>
                <a:ext uri="{FF2B5EF4-FFF2-40B4-BE49-F238E27FC236}">
                  <a16:creationId xmlns:a16="http://schemas.microsoft.com/office/drawing/2014/main" id="{D2A02979-A92B-934D-B916-F9A0B9F47CEE}"/>
                </a:ext>
              </a:extLst>
            </p:cNvPr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3386144" y="1494380"/>
              <a:ext cx="541350" cy="541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298;p21">
              <a:extLst>
                <a:ext uri="{FF2B5EF4-FFF2-40B4-BE49-F238E27FC236}">
                  <a16:creationId xmlns:a16="http://schemas.microsoft.com/office/drawing/2014/main" id="{409B0838-B9D9-F641-97E1-8C33E463ED86}"/>
                </a:ext>
              </a:extLst>
            </p:cNvPr>
            <p:cNvSpPr/>
            <p:nvPr/>
          </p:nvSpPr>
          <p:spPr>
            <a:xfrm>
              <a:off x="2930257" y="2544452"/>
              <a:ext cx="1431900" cy="879112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pic>
          <p:nvPicPr>
            <p:cNvPr id="78" name="Google Shape;319;p21">
              <a:extLst>
                <a:ext uri="{FF2B5EF4-FFF2-40B4-BE49-F238E27FC236}">
                  <a16:creationId xmlns:a16="http://schemas.microsoft.com/office/drawing/2014/main" id="{9C5F4646-6790-D54D-86A3-A98D463824AC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770732" y="2463516"/>
              <a:ext cx="357450" cy="357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343;p21">
              <a:extLst>
                <a:ext uri="{FF2B5EF4-FFF2-40B4-BE49-F238E27FC236}">
                  <a16:creationId xmlns:a16="http://schemas.microsoft.com/office/drawing/2014/main" id="{68925628-50A9-C54F-8D0F-605FBAC05D84}"/>
                </a:ext>
              </a:extLst>
            </p:cNvPr>
            <p:cNvSpPr txBox="1"/>
            <p:nvPr/>
          </p:nvSpPr>
          <p:spPr>
            <a:xfrm>
              <a:off x="3051056" y="2911649"/>
              <a:ext cx="1191300" cy="5144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900"/>
                <a:t>OCR-processing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service</a:t>
              </a:r>
              <a:endParaRPr sz="1000"/>
            </a:p>
          </p:txBody>
        </p:sp>
        <p:pic>
          <p:nvPicPr>
            <p:cNvPr id="80" name="Google Shape;135;p19">
              <a:extLst>
                <a:ext uri="{FF2B5EF4-FFF2-40B4-BE49-F238E27FC236}">
                  <a16:creationId xmlns:a16="http://schemas.microsoft.com/office/drawing/2014/main" id="{294FDB96-5DC9-804D-B168-8FAE5B252145}"/>
                </a:ext>
              </a:extLst>
            </p:cNvPr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3373057" y="2540638"/>
              <a:ext cx="541350" cy="541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305;p21">
              <a:extLst>
                <a:ext uri="{FF2B5EF4-FFF2-40B4-BE49-F238E27FC236}">
                  <a16:creationId xmlns:a16="http://schemas.microsoft.com/office/drawing/2014/main" id="{CE1C149F-14E9-FC42-A31D-8C55493A7C2B}"/>
                </a:ext>
              </a:extLst>
            </p:cNvPr>
            <p:cNvSpPr txBox="1"/>
            <p:nvPr/>
          </p:nvSpPr>
          <p:spPr>
            <a:xfrm>
              <a:off x="5266542" y="2411510"/>
              <a:ext cx="1056282" cy="531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000"/>
                <a:t>Spring Cloud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err="1"/>
                <a:t>GateWay</a:t>
              </a:r>
              <a:endParaRPr sz="1000"/>
            </a:p>
          </p:txBody>
        </p:sp>
        <p:pic>
          <p:nvPicPr>
            <p:cNvPr id="82" name="Google Shape;344;p21">
              <a:extLst>
                <a:ext uri="{FF2B5EF4-FFF2-40B4-BE49-F238E27FC236}">
                  <a16:creationId xmlns:a16="http://schemas.microsoft.com/office/drawing/2014/main" id="{2F5ECE9B-1AFE-0540-90E2-92D704D2900B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936347" y="2465970"/>
              <a:ext cx="428625" cy="42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305;p21">
              <a:extLst>
                <a:ext uri="{FF2B5EF4-FFF2-40B4-BE49-F238E27FC236}">
                  <a16:creationId xmlns:a16="http://schemas.microsoft.com/office/drawing/2014/main" id="{3B4DE48F-658A-1249-964C-6D4A866BB3B9}"/>
                </a:ext>
              </a:extLst>
            </p:cNvPr>
            <p:cNvSpPr txBox="1"/>
            <p:nvPr/>
          </p:nvSpPr>
          <p:spPr>
            <a:xfrm>
              <a:off x="2915510" y="1014826"/>
              <a:ext cx="1375172" cy="353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100"/>
                <a:t>Micro Services</a:t>
              </a:r>
              <a:endParaRPr sz="1100"/>
            </a:p>
          </p:txBody>
        </p:sp>
        <p:pic>
          <p:nvPicPr>
            <p:cNvPr id="84" name="Google Shape;319;p21">
              <a:extLst>
                <a:ext uri="{FF2B5EF4-FFF2-40B4-BE49-F238E27FC236}">
                  <a16:creationId xmlns:a16="http://schemas.microsoft.com/office/drawing/2014/main" id="{15FC7AD6-7806-B549-A0AB-F7F0CBF4651B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782226" y="3486889"/>
              <a:ext cx="357450" cy="357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322;p21">
              <a:extLst>
                <a:ext uri="{FF2B5EF4-FFF2-40B4-BE49-F238E27FC236}">
                  <a16:creationId xmlns:a16="http://schemas.microsoft.com/office/drawing/2014/main" id="{FC0B313E-6815-ED4D-B76F-8309081D506E}"/>
                </a:ext>
              </a:extLst>
            </p:cNvPr>
            <p:cNvSpPr/>
            <p:nvPr/>
          </p:nvSpPr>
          <p:spPr>
            <a:xfrm>
              <a:off x="2725466" y="1293143"/>
              <a:ext cx="1793621" cy="2997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09;p21">
              <a:extLst>
                <a:ext uri="{FF2B5EF4-FFF2-40B4-BE49-F238E27FC236}">
                  <a16:creationId xmlns:a16="http://schemas.microsoft.com/office/drawing/2014/main" id="{D2F9BE14-F761-FD44-A293-AD34DA24D994}"/>
                </a:ext>
              </a:extLst>
            </p:cNvPr>
            <p:cNvSpPr/>
            <p:nvPr/>
          </p:nvSpPr>
          <p:spPr>
            <a:xfrm>
              <a:off x="4762403" y="3354857"/>
              <a:ext cx="1645200" cy="770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87" name="Google Shape;314;p21">
              <a:extLst>
                <a:ext uri="{FF2B5EF4-FFF2-40B4-BE49-F238E27FC236}">
                  <a16:creationId xmlns:a16="http://schemas.microsoft.com/office/drawing/2014/main" id="{ED8EB1DE-A350-3E4C-A463-6D9FF1CF4AC3}"/>
                </a:ext>
              </a:extLst>
            </p:cNvPr>
            <p:cNvSpPr txBox="1"/>
            <p:nvPr/>
          </p:nvSpPr>
          <p:spPr>
            <a:xfrm>
              <a:off x="5039601" y="3041394"/>
              <a:ext cx="1156569" cy="353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100"/>
                <a:t>Service Mesh</a:t>
              </a:r>
              <a:endParaRPr sz="1100"/>
            </a:p>
          </p:txBody>
        </p:sp>
        <p:pic>
          <p:nvPicPr>
            <p:cNvPr id="88" name="Google Shape;321;p21">
              <a:extLst>
                <a:ext uri="{FF2B5EF4-FFF2-40B4-BE49-F238E27FC236}">
                  <a16:creationId xmlns:a16="http://schemas.microsoft.com/office/drawing/2014/main" id="{DFB43C14-0643-8F4E-BC6F-908FE423E5D0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685241" y="3107382"/>
              <a:ext cx="400200" cy="4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305;p21">
              <a:extLst>
                <a:ext uri="{FF2B5EF4-FFF2-40B4-BE49-F238E27FC236}">
                  <a16:creationId xmlns:a16="http://schemas.microsoft.com/office/drawing/2014/main" id="{48F56231-7BB2-6648-AA17-7DE9FCC773BD}"/>
                </a:ext>
              </a:extLst>
            </p:cNvPr>
            <p:cNvSpPr txBox="1"/>
            <p:nvPr/>
          </p:nvSpPr>
          <p:spPr>
            <a:xfrm>
              <a:off x="5263278" y="3472983"/>
              <a:ext cx="913500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000"/>
                <a:t>Spring Cloud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Eureka</a:t>
              </a:r>
              <a:endParaRPr sz="1000"/>
            </a:p>
          </p:txBody>
        </p:sp>
        <p:pic>
          <p:nvPicPr>
            <p:cNvPr id="90" name="Google Shape;344;p21">
              <a:extLst>
                <a:ext uri="{FF2B5EF4-FFF2-40B4-BE49-F238E27FC236}">
                  <a16:creationId xmlns:a16="http://schemas.microsoft.com/office/drawing/2014/main" id="{EE91B7C7-3D37-A744-8102-F263487495AF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933083" y="3527443"/>
              <a:ext cx="428625" cy="42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309;p21">
              <a:extLst>
                <a:ext uri="{FF2B5EF4-FFF2-40B4-BE49-F238E27FC236}">
                  <a16:creationId xmlns:a16="http://schemas.microsoft.com/office/drawing/2014/main" id="{E26799AA-84AB-0749-AE1B-992CC3A68CF9}"/>
                </a:ext>
              </a:extLst>
            </p:cNvPr>
            <p:cNvSpPr/>
            <p:nvPr/>
          </p:nvSpPr>
          <p:spPr>
            <a:xfrm>
              <a:off x="4743694" y="1202548"/>
              <a:ext cx="1645200" cy="770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92" name="Google Shape;314;p21">
              <a:extLst>
                <a:ext uri="{FF2B5EF4-FFF2-40B4-BE49-F238E27FC236}">
                  <a16:creationId xmlns:a16="http://schemas.microsoft.com/office/drawing/2014/main" id="{B89BB039-CC70-8240-865F-618717255C29}"/>
                </a:ext>
              </a:extLst>
            </p:cNvPr>
            <p:cNvSpPr txBox="1"/>
            <p:nvPr/>
          </p:nvSpPr>
          <p:spPr>
            <a:xfrm>
              <a:off x="5018034" y="911202"/>
              <a:ext cx="1637470" cy="3816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100"/>
                <a:t>Config Server</a:t>
              </a:r>
              <a:endParaRPr sz="1100"/>
            </a:p>
          </p:txBody>
        </p:sp>
        <p:pic>
          <p:nvPicPr>
            <p:cNvPr id="93" name="Google Shape;321;p21">
              <a:extLst>
                <a:ext uri="{FF2B5EF4-FFF2-40B4-BE49-F238E27FC236}">
                  <a16:creationId xmlns:a16="http://schemas.microsoft.com/office/drawing/2014/main" id="{26B3E11C-ED60-2548-8075-FDA66BC78394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666532" y="955073"/>
              <a:ext cx="400200" cy="4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305;p21">
              <a:extLst>
                <a:ext uri="{FF2B5EF4-FFF2-40B4-BE49-F238E27FC236}">
                  <a16:creationId xmlns:a16="http://schemas.microsoft.com/office/drawing/2014/main" id="{A77CC666-0E37-E143-9D75-30F60EB6C473}"/>
                </a:ext>
              </a:extLst>
            </p:cNvPr>
            <p:cNvSpPr txBox="1"/>
            <p:nvPr/>
          </p:nvSpPr>
          <p:spPr>
            <a:xfrm>
              <a:off x="5051112" y="1314360"/>
              <a:ext cx="1313660" cy="3485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900"/>
                <a:t>Spring Cloud Bus</a:t>
              </a:r>
            </a:p>
          </p:txBody>
        </p:sp>
        <p:pic>
          <p:nvPicPr>
            <p:cNvPr id="95" name="Google Shape;344;p21">
              <a:extLst>
                <a:ext uri="{FF2B5EF4-FFF2-40B4-BE49-F238E27FC236}">
                  <a16:creationId xmlns:a16="http://schemas.microsoft.com/office/drawing/2014/main" id="{BB9ABED8-98D8-0748-AF40-BE25968CC1DB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747321" y="1348757"/>
              <a:ext cx="428625" cy="42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58F10F23-0394-CC42-B1A7-6BCC53D0F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841806" y="2872970"/>
              <a:ext cx="447187" cy="496098"/>
            </a:xfrm>
            <a:prstGeom prst="rect">
              <a:avLst/>
            </a:prstGeom>
          </p:spPr>
        </p:pic>
        <p:sp>
          <p:nvSpPr>
            <p:cNvPr id="97" name="Google Shape;305;p21">
              <a:extLst>
                <a:ext uri="{FF2B5EF4-FFF2-40B4-BE49-F238E27FC236}">
                  <a16:creationId xmlns:a16="http://schemas.microsoft.com/office/drawing/2014/main" id="{46D64D96-4A3D-DA48-8241-C551CCD971ED}"/>
                </a:ext>
              </a:extLst>
            </p:cNvPr>
            <p:cNvSpPr txBox="1"/>
            <p:nvPr/>
          </p:nvSpPr>
          <p:spPr>
            <a:xfrm>
              <a:off x="5029319" y="1541120"/>
              <a:ext cx="1350210" cy="3485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900"/>
                <a:t>Spring Cloud Config</a:t>
              </a:r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CF12FC6F-C49C-0340-B98F-8AE8D4BA7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535427" y="3426159"/>
              <a:ext cx="554150" cy="431654"/>
            </a:xfrm>
            <a:prstGeom prst="rect">
              <a:avLst/>
            </a:prstGeom>
          </p:spPr>
        </p:pic>
        <p:sp>
          <p:nvSpPr>
            <p:cNvPr id="99" name="Google Shape;356;p21">
              <a:extLst>
                <a:ext uri="{FF2B5EF4-FFF2-40B4-BE49-F238E27FC236}">
                  <a16:creationId xmlns:a16="http://schemas.microsoft.com/office/drawing/2014/main" id="{34488275-1E31-3146-A830-245EE7748DB6}"/>
                </a:ext>
              </a:extLst>
            </p:cNvPr>
            <p:cNvSpPr txBox="1"/>
            <p:nvPr/>
          </p:nvSpPr>
          <p:spPr>
            <a:xfrm>
              <a:off x="7062282" y="2991301"/>
              <a:ext cx="964800" cy="353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Database</a:t>
              </a:r>
              <a:endParaRPr sz="1100"/>
            </a:p>
          </p:txBody>
        </p:sp>
        <p:sp>
          <p:nvSpPr>
            <p:cNvPr id="100" name="Google Shape;283;p21">
              <a:extLst>
                <a:ext uri="{FF2B5EF4-FFF2-40B4-BE49-F238E27FC236}">
                  <a16:creationId xmlns:a16="http://schemas.microsoft.com/office/drawing/2014/main" id="{D8568A77-2888-1548-A6BB-5092174CFA94}"/>
                </a:ext>
              </a:extLst>
            </p:cNvPr>
            <p:cNvSpPr/>
            <p:nvPr/>
          </p:nvSpPr>
          <p:spPr>
            <a:xfrm>
              <a:off x="6666789" y="1517834"/>
              <a:ext cx="1552944" cy="1522627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56;p21">
              <a:extLst>
                <a:ext uri="{FF2B5EF4-FFF2-40B4-BE49-F238E27FC236}">
                  <a16:creationId xmlns:a16="http://schemas.microsoft.com/office/drawing/2014/main" id="{3BEA30FC-A22A-7247-9460-C51966905D08}"/>
                </a:ext>
              </a:extLst>
            </p:cNvPr>
            <p:cNvSpPr txBox="1"/>
            <p:nvPr/>
          </p:nvSpPr>
          <p:spPr>
            <a:xfrm>
              <a:off x="7154763" y="1229140"/>
              <a:ext cx="964800" cy="353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DevOps</a:t>
              </a:r>
              <a:endParaRPr sz="1100"/>
            </a:p>
          </p:txBody>
        </p:sp>
        <p:sp>
          <p:nvSpPr>
            <p:cNvPr id="102" name="Google Shape;356;p21">
              <a:extLst>
                <a:ext uri="{FF2B5EF4-FFF2-40B4-BE49-F238E27FC236}">
                  <a16:creationId xmlns:a16="http://schemas.microsoft.com/office/drawing/2014/main" id="{B0A3D9E3-BF46-104A-B315-00A70D0461FC}"/>
                </a:ext>
              </a:extLst>
            </p:cNvPr>
            <p:cNvSpPr txBox="1"/>
            <p:nvPr/>
          </p:nvSpPr>
          <p:spPr>
            <a:xfrm>
              <a:off x="1583662" y="2286045"/>
              <a:ext cx="964800" cy="523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Message Queue</a:t>
              </a:r>
              <a:endParaRPr sz="1100"/>
            </a:p>
          </p:txBody>
        </p:sp>
        <p:sp>
          <p:nvSpPr>
            <p:cNvPr id="103" name="Google Shape;356;p21">
              <a:extLst>
                <a:ext uri="{FF2B5EF4-FFF2-40B4-BE49-F238E27FC236}">
                  <a16:creationId xmlns:a16="http://schemas.microsoft.com/office/drawing/2014/main" id="{6A3F8403-BF76-FA42-ADB7-E98A28CB3B89}"/>
                </a:ext>
              </a:extLst>
            </p:cNvPr>
            <p:cNvSpPr txBox="1"/>
            <p:nvPr/>
          </p:nvSpPr>
          <p:spPr>
            <a:xfrm>
              <a:off x="801663" y="2438776"/>
              <a:ext cx="811440" cy="353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Client</a:t>
              </a:r>
              <a:endParaRPr sz="1100"/>
            </a:p>
          </p:txBody>
        </p:sp>
        <p:sp>
          <p:nvSpPr>
            <p:cNvPr id="104" name="Google Shape;295;p21">
              <a:extLst>
                <a:ext uri="{FF2B5EF4-FFF2-40B4-BE49-F238E27FC236}">
                  <a16:creationId xmlns:a16="http://schemas.microsoft.com/office/drawing/2014/main" id="{4AF487A7-5468-3047-9592-D645EE7EA556}"/>
                </a:ext>
              </a:extLst>
            </p:cNvPr>
            <p:cNvSpPr txBox="1"/>
            <p:nvPr/>
          </p:nvSpPr>
          <p:spPr>
            <a:xfrm>
              <a:off x="6902005" y="472192"/>
              <a:ext cx="1538400" cy="353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Design</a:t>
              </a:r>
              <a:r>
                <a:rPr lang="ko-KR" altLang="en-US" sz="1100"/>
                <a:t> </a:t>
              </a:r>
              <a:r>
                <a:rPr lang="en-US" altLang="ko-KR" sz="1100"/>
                <a:t>&amp;</a:t>
              </a:r>
              <a:r>
                <a:rPr lang="ko-KR" altLang="en-US" sz="1100"/>
                <a:t> </a:t>
              </a:r>
              <a:r>
                <a:rPr lang="en-US" altLang="ko-KR" sz="1100"/>
                <a:t>Docs</a:t>
              </a:r>
              <a:endParaRPr sz="1100"/>
            </a:p>
          </p:txBody>
        </p:sp>
        <p:sp>
          <p:nvSpPr>
            <p:cNvPr id="105" name="Google Shape;334;p21">
              <a:extLst>
                <a:ext uri="{FF2B5EF4-FFF2-40B4-BE49-F238E27FC236}">
                  <a16:creationId xmlns:a16="http://schemas.microsoft.com/office/drawing/2014/main" id="{8D58EA3E-C4C8-314D-A11D-514AB2FB0818}"/>
                </a:ext>
              </a:extLst>
            </p:cNvPr>
            <p:cNvSpPr/>
            <p:nvPr/>
          </p:nvSpPr>
          <p:spPr>
            <a:xfrm>
              <a:off x="6674519" y="783327"/>
              <a:ext cx="1545214" cy="479663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06;p21">
              <a:extLst>
                <a:ext uri="{FF2B5EF4-FFF2-40B4-BE49-F238E27FC236}">
                  <a16:creationId xmlns:a16="http://schemas.microsoft.com/office/drawing/2014/main" id="{183DF428-205E-1244-90B6-4FBD9009371A}"/>
                </a:ext>
              </a:extLst>
            </p:cNvPr>
            <p:cNvSpPr txBox="1"/>
            <p:nvPr/>
          </p:nvSpPr>
          <p:spPr>
            <a:xfrm>
              <a:off x="4317575" y="466810"/>
              <a:ext cx="1538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100"/>
                <a:t>Backend</a:t>
              </a:r>
              <a:endParaRPr sz="1100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9B1E2613-6731-534B-B5CC-ED566F6A39DC}"/>
              </a:ext>
            </a:extLst>
          </p:cNvPr>
          <p:cNvSpPr txBox="1"/>
          <p:nvPr/>
        </p:nvSpPr>
        <p:spPr>
          <a:xfrm>
            <a:off x="683568" y="209396"/>
            <a:ext cx="3355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아키텍처 구현 계획 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전체 설계 구조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0AC7A3F-7276-5C4B-9815-9E1DDA6FBC12}"/>
              </a:ext>
            </a:extLst>
          </p:cNvPr>
          <p:cNvSpPr txBox="1"/>
          <p:nvPr/>
        </p:nvSpPr>
        <p:spPr>
          <a:xfrm>
            <a:off x="7198052" y="4803998"/>
            <a:ext cx="18966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 </a:t>
            </a:r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 오픈 인프라 경진대회</a:t>
            </a:r>
          </a:p>
        </p:txBody>
      </p:sp>
    </p:spTree>
    <p:extLst>
      <p:ext uri="{BB962C8B-B14F-4D97-AF65-F5344CB8AC3E}">
        <p14:creationId xmlns:p14="http://schemas.microsoft.com/office/powerpoint/2010/main" val="310889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304;p21">
            <a:extLst>
              <a:ext uri="{FF2B5EF4-FFF2-40B4-BE49-F238E27FC236}">
                <a16:creationId xmlns:a16="http://schemas.microsoft.com/office/drawing/2014/main" id="{BF2596D4-B83F-4D4D-B044-FCD825DD4945}"/>
              </a:ext>
            </a:extLst>
          </p:cNvPr>
          <p:cNvSpPr/>
          <p:nvPr/>
        </p:nvSpPr>
        <p:spPr>
          <a:xfrm>
            <a:off x="3741600" y="2046330"/>
            <a:ext cx="2719346" cy="105084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305;p21">
            <a:extLst>
              <a:ext uri="{FF2B5EF4-FFF2-40B4-BE49-F238E27FC236}">
                <a16:creationId xmlns:a16="http://schemas.microsoft.com/office/drawing/2014/main" id="{0DBE8575-617B-594D-8132-A407491F283B}"/>
              </a:ext>
            </a:extLst>
          </p:cNvPr>
          <p:cNvSpPr txBox="1"/>
          <p:nvPr/>
        </p:nvSpPr>
        <p:spPr>
          <a:xfrm>
            <a:off x="4557558" y="2263989"/>
            <a:ext cx="173080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User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Service</a:t>
            </a:r>
            <a:endParaRPr sz="1500"/>
          </a:p>
        </p:txBody>
      </p:sp>
      <p:pic>
        <p:nvPicPr>
          <p:cNvPr id="109" name="Google Shape;344;p21">
            <a:extLst>
              <a:ext uri="{FF2B5EF4-FFF2-40B4-BE49-F238E27FC236}">
                <a16:creationId xmlns:a16="http://schemas.microsoft.com/office/drawing/2014/main" id="{10900C71-2A7B-C64E-81F5-5318EDEB43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9926" y="2165693"/>
            <a:ext cx="812114" cy="81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41;p19">
            <a:extLst>
              <a:ext uri="{FF2B5EF4-FFF2-40B4-BE49-F238E27FC236}">
                <a16:creationId xmlns:a16="http://schemas.microsoft.com/office/drawing/2014/main" id="{0C8BC1F8-8486-DF4A-AF45-0D417ACD9B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375" y="1846927"/>
            <a:ext cx="964800" cy="28622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74;p19">
            <a:extLst>
              <a:ext uri="{FF2B5EF4-FFF2-40B4-BE49-F238E27FC236}">
                <a16:creationId xmlns:a16="http://schemas.microsoft.com/office/drawing/2014/main" id="{7ABD2101-4764-2545-9093-4B9EC631D4B9}"/>
              </a:ext>
            </a:extLst>
          </p:cNvPr>
          <p:cNvSpPr/>
          <p:nvPr/>
        </p:nvSpPr>
        <p:spPr>
          <a:xfrm>
            <a:off x="7371975" y="2334707"/>
            <a:ext cx="1012200" cy="8051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95;p19">
            <a:extLst>
              <a:ext uri="{FF2B5EF4-FFF2-40B4-BE49-F238E27FC236}">
                <a16:creationId xmlns:a16="http://schemas.microsoft.com/office/drawing/2014/main" id="{9C3E7F88-4D4E-A940-A2F9-6245A37D5A32}"/>
              </a:ext>
            </a:extLst>
          </p:cNvPr>
          <p:cNvSpPr txBox="1"/>
          <p:nvPr/>
        </p:nvSpPr>
        <p:spPr>
          <a:xfrm>
            <a:off x="7350670" y="2500132"/>
            <a:ext cx="10122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/>
              <a:t>Messaging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Channels</a:t>
            </a:r>
            <a:endParaRPr sz="1000"/>
          </a:p>
        </p:txBody>
      </p:sp>
      <p:pic>
        <p:nvPicPr>
          <p:cNvPr id="113" name="Google Shape;329;p21">
            <a:extLst>
              <a:ext uri="{FF2B5EF4-FFF2-40B4-BE49-F238E27FC236}">
                <a16:creationId xmlns:a16="http://schemas.microsoft.com/office/drawing/2014/main" id="{F23F3995-2598-5F41-A88F-E7370D1F910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552" y="3887906"/>
            <a:ext cx="782012" cy="37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699FAE94-065B-BE4B-8DFD-04553AF9B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771" y="3812545"/>
            <a:ext cx="671285" cy="522896"/>
          </a:xfrm>
          <a:prstGeom prst="rect">
            <a:avLst/>
          </a:prstGeom>
        </p:spPr>
      </p:pic>
      <p:sp>
        <p:nvSpPr>
          <p:cNvPr id="115" name="Google Shape;304;p21">
            <a:extLst>
              <a:ext uri="{FF2B5EF4-FFF2-40B4-BE49-F238E27FC236}">
                <a16:creationId xmlns:a16="http://schemas.microsoft.com/office/drawing/2014/main" id="{7969F60C-3042-3C4C-B1F9-6A3B19A7CAC9}"/>
              </a:ext>
            </a:extLst>
          </p:cNvPr>
          <p:cNvSpPr/>
          <p:nvPr/>
        </p:nvSpPr>
        <p:spPr>
          <a:xfrm>
            <a:off x="3741600" y="3548571"/>
            <a:ext cx="2719346" cy="105084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75;p19">
            <a:extLst>
              <a:ext uri="{FF2B5EF4-FFF2-40B4-BE49-F238E27FC236}">
                <a16:creationId xmlns:a16="http://schemas.microsoft.com/office/drawing/2014/main" id="{9FB89D94-091F-FE48-AC81-C6CCAF629474}"/>
              </a:ext>
            </a:extLst>
          </p:cNvPr>
          <p:cNvSpPr/>
          <p:nvPr/>
        </p:nvSpPr>
        <p:spPr>
          <a:xfrm rot="5400000">
            <a:off x="6843524" y="2393093"/>
            <a:ext cx="111853" cy="766322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95;p19">
            <a:extLst>
              <a:ext uri="{FF2B5EF4-FFF2-40B4-BE49-F238E27FC236}">
                <a16:creationId xmlns:a16="http://schemas.microsoft.com/office/drawing/2014/main" id="{E7BCE4B9-409C-1F49-B0D8-E183C26C98A4}"/>
              </a:ext>
            </a:extLst>
          </p:cNvPr>
          <p:cNvSpPr txBox="1"/>
          <p:nvPr/>
        </p:nvSpPr>
        <p:spPr>
          <a:xfrm>
            <a:off x="6407175" y="2468353"/>
            <a:ext cx="10122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/>
              <a:t>Consume</a:t>
            </a:r>
            <a:endParaRPr sz="1000"/>
          </a:p>
        </p:txBody>
      </p:sp>
      <p:sp>
        <p:nvSpPr>
          <p:cNvPr id="118" name="Google Shape;195;p19">
            <a:extLst>
              <a:ext uri="{FF2B5EF4-FFF2-40B4-BE49-F238E27FC236}">
                <a16:creationId xmlns:a16="http://schemas.microsoft.com/office/drawing/2014/main" id="{9763E3DA-C2FD-F84E-80B6-D18C89F16E31}"/>
              </a:ext>
            </a:extLst>
          </p:cNvPr>
          <p:cNvSpPr txBox="1"/>
          <p:nvPr/>
        </p:nvSpPr>
        <p:spPr>
          <a:xfrm>
            <a:off x="6407175" y="2747797"/>
            <a:ext cx="10122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/>
              <a:t>Produce</a:t>
            </a:r>
            <a:endParaRPr sz="1000"/>
          </a:p>
        </p:txBody>
      </p:sp>
      <p:sp>
        <p:nvSpPr>
          <p:cNvPr id="119" name="Google Shape;175;p19">
            <a:extLst>
              <a:ext uri="{FF2B5EF4-FFF2-40B4-BE49-F238E27FC236}">
                <a16:creationId xmlns:a16="http://schemas.microsoft.com/office/drawing/2014/main" id="{5EE62CC8-B81B-1643-8150-989C7BF3B166}"/>
              </a:ext>
            </a:extLst>
          </p:cNvPr>
          <p:cNvSpPr/>
          <p:nvPr/>
        </p:nvSpPr>
        <p:spPr>
          <a:xfrm>
            <a:off x="5045346" y="3122788"/>
            <a:ext cx="111853" cy="400169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95;p19">
            <a:extLst>
              <a:ext uri="{FF2B5EF4-FFF2-40B4-BE49-F238E27FC236}">
                <a16:creationId xmlns:a16="http://schemas.microsoft.com/office/drawing/2014/main" id="{FCB462E7-8A39-DA44-BCC5-656C7DDE1CD4}"/>
              </a:ext>
            </a:extLst>
          </p:cNvPr>
          <p:cNvSpPr txBox="1"/>
          <p:nvPr/>
        </p:nvSpPr>
        <p:spPr>
          <a:xfrm>
            <a:off x="4175968" y="3149124"/>
            <a:ext cx="10122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/>
              <a:t>Register</a:t>
            </a:r>
            <a:endParaRPr sz="1000"/>
          </a:p>
        </p:txBody>
      </p:sp>
      <p:sp>
        <p:nvSpPr>
          <p:cNvPr id="121" name="Google Shape;195;p19">
            <a:extLst>
              <a:ext uri="{FF2B5EF4-FFF2-40B4-BE49-F238E27FC236}">
                <a16:creationId xmlns:a16="http://schemas.microsoft.com/office/drawing/2014/main" id="{52604AC6-B38C-3A41-A513-9B45A8FFEDA6}"/>
              </a:ext>
            </a:extLst>
          </p:cNvPr>
          <p:cNvSpPr txBox="1"/>
          <p:nvPr/>
        </p:nvSpPr>
        <p:spPr>
          <a:xfrm>
            <a:off x="4984475" y="3149124"/>
            <a:ext cx="10122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/>
              <a:t>Return</a:t>
            </a:r>
            <a:endParaRPr sz="1000"/>
          </a:p>
        </p:txBody>
      </p:sp>
      <p:sp>
        <p:nvSpPr>
          <p:cNvPr id="122" name="Google Shape;298;p21">
            <a:extLst>
              <a:ext uri="{FF2B5EF4-FFF2-40B4-BE49-F238E27FC236}">
                <a16:creationId xmlns:a16="http://schemas.microsoft.com/office/drawing/2014/main" id="{DF678EFE-9C57-1241-AE74-63E7C6DD3CE8}"/>
              </a:ext>
            </a:extLst>
          </p:cNvPr>
          <p:cNvSpPr/>
          <p:nvPr/>
        </p:nvSpPr>
        <p:spPr>
          <a:xfrm>
            <a:off x="773627" y="933776"/>
            <a:ext cx="1431900" cy="8791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23" name="Google Shape;343;p21">
            <a:extLst>
              <a:ext uri="{FF2B5EF4-FFF2-40B4-BE49-F238E27FC236}">
                <a16:creationId xmlns:a16="http://schemas.microsoft.com/office/drawing/2014/main" id="{F2C31B19-8F15-0C44-8CB9-469D5729DF8F}"/>
              </a:ext>
            </a:extLst>
          </p:cNvPr>
          <p:cNvSpPr txBox="1"/>
          <p:nvPr/>
        </p:nvSpPr>
        <p:spPr>
          <a:xfrm>
            <a:off x="877800" y="1300972"/>
            <a:ext cx="1191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Data-processing service</a:t>
            </a:r>
            <a:endParaRPr sz="1000"/>
          </a:p>
        </p:txBody>
      </p:sp>
      <p:pic>
        <p:nvPicPr>
          <p:cNvPr id="124" name="Google Shape;135;p19">
            <a:extLst>
              <a:ext uri="{FF2B5EF4-FFF2-40B4-BE49-F238E27FC236}">
                <a16:creationId xmlns:a16="http://schemas.microsoft.com/office/drawing/2014/main" id="{B2D24DD1-1079-6149-935E-E8729FD7B69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6427" y="929962"/>
            <a:ext cx="541350" cy="5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298;p21">
            <a:extLst>
              <a:ext uri="{FF2B5EF4-FFF2-40B4-BE49-F238E27FC236}">
                <a16:creationId xmlns:a16="http://schemas.microsoft.com/office/drawing/2014/main" id="{F96B8181-1A03-8940-9104-7091AF877D91}"/>
              </a:ext>
            </a:extLst>
          </p:cNvPr>
          <p:cNvSpPr/>
          <p:nvPr/>
        </p:nvSpPr>
        <p:spPr>
          <a:xfrm>
            <a:off x="2309700" y="937667"/>
            <a:ext cx="1431900" cy="8791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26" name="Google Shape;343;p21">
            <a:extLst>
              <a:ext uri="{FF2B5EF4-FFF2-40B4-BE49-F238E27FC236}">
                <a16:creationId xmlns:a16="http://schemas.microsoft.com/office/drawing/2014/main" id="{AD76644E-BD49-9348-8BE1-3165B5249EF8}"/>
              </a:ext>
            </a:extLst>
          </p:cNvPr>
          <p:cNvSpPr txBox="1"/>
          <p:nvPr/>
        </p:nvSpPr>
        <p:spPr>
          <a:xfrm>
            <a:off x="2430499" y="1304863"/>
            <a:ext cx="1191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/>
              <a:t>OCR-processing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service</a:t>
            </a:r>
            <a:endParaRPr sz="1000"/>
          </a:p>
        </p:txBody>
      </p:sp>
      <p:pic>
        <p:nvPicPr>
          <p:cNvPr id="127" name="Google Shape;135;p19">
            <a:extLst>
              <a:ext uri="{FF2B5EF4-FFF2-40B4-BE49-F238E27FC236}">
                <a16:creationId xmlns:a16="http://schemas.microsoft.com/office/drawing/2014/main" id="{CC8E7BC4-339A-5146-B6C1-49B96572908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500" y="933853"/>
            <a:ext cx="541350" cy="5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75;p19">
            <a:extLst>
              <a:ext uri="{FF2B5EF4-FFF2-40B4-BE49-F238E27FC236}">
                <a16:creationId xmlns:a16="http://schemas.microsoft.com/office/drawing/2014/main" id="{038932CC-B14D-5941-ABBA-232659634C8B}"/>
              </a:ext>
            </a:extLst>
          </p:cNvPr>
          <p:cNvSpPr/>
          <p:nvPr/>
        </p:nvSpPr>
        <p:spPr>
          <a:xfrm rot="7094242">
            <a:off x="2720873" y="1723959"/>
            <a:ext cx="111853" cy="1285833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95;p19">
            <a:extLst>
              <a:ext uri="{FF2B5EF4-FFF2-40B4-BE49-F238E27FC236}">
                <a16:creationId xmlns:a16="http://schemas.microsoft.com/office/drawing/2014/main" id="{0663D64A-09EB-5648-9FDB-AB53D683132F}"/>
              </a:ext>
            </a:extLst>
          </p:cNvPr>
          <p:cNvSpPr txBox="1"/>
          <p:nvPr/>
        </p:nvSpPr>
        <p:spPr>
          <a:xfrm>
            <a:off x="2556817" y="2022040"/>
            <a:ext cx="10122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/>
              <a:t>Request</a:t>
            </a:r>
            <a:endParaRPr sz="1000"/>
          </a:p>
        </p:txBody>
      </p:sp>
      <p:sp>
        <p:nvSpPr>
          <p:cNvPr id="130" name="Google Shape;195;p19">
            <a:extLst>
              <a:ext uri="{FF2B5EF4-FFF2-40B4-BE49-F238E27FC236}">
                <a16:creationId xmlns:a16="http://schemas.microsoft.com/office/drawing/2014/main" id="{D1995F6C-A88B-C648-88EC-B96AE11169C1}"/>
              </a:ext>
            </a:extLst>
          </p:cNvPr>
          <p:cNvSpPr txBox="1"/>
          <p:nvPr/>
        </p:nvSpPr>
        <p:spPr>
          <a:xfrm>
            <a:off x="1951042" y="2407814"/>
            <a:ext cx="10122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err="1"/>
              <a:t>Responce</a:t>
            </a:r>
            <a:endParaRPr sz="1000"/>
          </a:p>
        </p:txBody>
      </p:sp>
      <p:pic>
        <p:nvPicPr>
          <p:cNvPr id="131" name="Google Shape;142;p19">
            <a:extLst>
              <a:ext uri="{FF2B5EF4-FFF2-40B4-BE49-F238E27FC236}">
                <a16:creationId xmlns:a16="http://schemas.microsoft.com/office/drawing/2014/main" id="{D594F039-35B3-0946-A7E5-7D11EA4CD30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2867" y="1195185"/>
            <a:ext cx="470400" cy="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54;p19">
            <a:extLst>
              <a:ext uri="{FF2B5EF4-FFF2-40B4-BE49-F238E27FC236}">
                <a16:creationId xmlns:a16="http://schemas.microsoft.com/office/drawing/2014/main" id="{C228AFC9-4339-9742-8CF6-6D07D69B24B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43190" y="1142758"/>
            <a:ext cx="216500" cy="2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304;p21">
            <a:extLst>
              <a:ext uri="{FF2B5EF4-FFF2-40B4-BE49-F238E27FC236}">
                <a16:creationId xmlns:a16="http://schemas.microsoft.com/office/drawing/2014/main" id="{48526209-4C4D-584B-94E3-C8A124A7F380}"/>
              </a:ext>
            </a:extLst>
          </p:cNvPr>
          <p:cNvSpPr/>
          <p:nvPr/>
        </p:nvSpPr>
        <p:spPr>
          <a:xfrm>
            <a:off x="5182591" y="970014"/>
            <a:ext cx="1105772" cy="61212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75;p19">
            <a:extLst>
              <a:ext uri="{FF2B5EF4-FFF2-40B4-BE49-F238E27FC236}">
                <a16:creationId xmlns:a16="http://schemas.microsoft.com/office/drawing/2014/main" id="{16952F0E-FF55-EE4E-B660-D4CF800BF429}"/>
              </a:ext>
            </a:extLst>
          </p:cNvPr>
          <p:cNvSpPr/>
          <p:nvPr/>
        </p:nvSpPr>
        <p:spPr>
          <a:xfrm>
            <a:off x="5417150" y="1609396"/>
            <a:ext cx="111853" cy="400169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1886AE4-059E-BF41-B3D4-61D250012D83}"/>
              </a:ext>
            </a:extLst>
          </p:cNvPr>
          <p:cNvSpPr/>
          <p:nvPr/>
        </p:nvSpPr>
        <p:spPr>
          <a:xfrm>
            <a:off x="563514" y="2957397"/>
            <a:ext cx="984150" cy="204581"/>
          </a:xfrm>
          <a:prstGeom prst="rect">
            <a:avLst/>
          </a:prstGeom>
          <a:solidFill>
            <a:srgbClr val="F55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6" name="Google Shape;306;p21">
            <a:extLst>
              <a:ext uri="{FF2B5EF4-FFF2-40B4-BE49-F238E27FC236}">
                <a16:creationId xmlns:a16="http://schemas.microsoft.com/office/drawing/2014/main" id="{60187154-4814-ED41-AA2A-2107E91EFC1F}"/>
              </a:ext>
            </a:extLst>
          </p:cNvPr>
          <p:cNvSpPr txBox="1"/>
          <p:nvPr/>
        </p:nvSpPr>
        <p:spPr>
          <a:xfrm>
            <a:off x="559928" y="2886750"/>
            <a:ext cx="2895543" cy="193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User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>
                <a:latin typeface="NanumGothic" panose="020D0604000000000000" pitchFamily="34" charset="-127"/>
                <a:ea typeface="NanumGothic" panose="020D0604000000000000" pitchFamily="34" charset="-127"/>
              </a:rPr>
              <a:t>유저 등록</a:t>
            </a:r>
            <a:endParaRPr lang="en-US" altLang="ko-KR" sz="10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JWT </a:t>
            </a: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토큰을 발급하여 로그인과 로그아웃 수행</a:t>
            </a:r>
            <a:endParaRPr lang="en-US" altLang="ko-KR" sz="10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err="1">
                <a:latin typeface="NanumGothic" panose="020D0604000000000000" pitchFamily="34" charset="-127"/>
                <a:ea typeface="NanumGothic" panose="020D0604000000000000" pitchFamily="34" charset="-127"/>
              </a:rPr>
              <a:t>엔티티</a:t>
            </a:r>
            <a:r>
              <a:rPr lang="ko-KR" altLang="en-US" sz="1000" b="1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b="1">
                <a:latin typeface="NanumGothic" panose="020D0604000000000000" pitchFamily="34" charset="-127"/>
                <a:ea typeface="NanumGothic" panose="020D0604000000000000" pitchFamily="34" charset="-127"/>
              </a:rPr>
              <a:t>CRUD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 유저 </a:t>
            </a: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action</a:t>
            </a: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에 대한 </a:t>
            </a:r>
            <a:r>
              <a:rPr lang="ko-KR" altLang="en-US" sz="1000" err="1">
                <a:latin typeface="NanumGothic" panose="020D0604000000000000" pitchFamily="34" charset="-127"/>
                <a:ea typeface="NanumGothic" panose="020D0604000000000000" pitchFamily="34" charset="-127"/>
              </a:rPr>
              <a:t>페이지별</a:t>
            </a: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 기능 수행</a:t>
            </a:r>
            <a:endParaRPr lang="en-US" altLang="ko-KR" sz="10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>
                <a:latin typeface="NanumGothic" panose="020D0604000000000000" pitchFamily="34" charset="-127"/>
                <a:ea typeface="NanumGothic" panose="020D0604000000000000" pitchFamily="34" charset="-127"/>
              </a:rPr>
              <a:t>주요 활용</a:t>
            </a:r>
            <a:r>
              <a:rPr lang="en-US" altLang="ko-KR" sz="1000" b="1">
                <a:latin typeface="NanumGothic" panose="020D0604000000000000" pitchFamily="34" charset="-127"/>
                <a:ea typeface="NanumGothic" panose="020D0604000000000000" pitchFamily="34" charset="-127"/>
              </a:rPr>
              <a:t> API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1000" err="1">
                <a:latin typeface="NanumGothic" panose="020D0604000000000000" pitchFamily="34" charset="-127"/>
                <a:ea typeface="NanumGothic" panose="020D0604000000000000" pitchFamily="34" charset="-127"/>
              </a:rPr>
              <a:t>kakao</a:t>
            </a: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 map</a:t>
            </a: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API</a:t>
            </a:r>
            <a:endParaRPr sz="10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AA7413-F3C1-A146-B3EF-4C7D87580AE8}"/>
              </a:ext>
            </a:extLst>
          </p:cNvPr>
          <p:cNvSpPr txBox="1"/>
          <p:nvPr/>
        </p:nvSpPr>
        <p:spPr>
          <a:xfrm>
            <a:off x="683568" y="209396"/>
            <a:ext cx="3355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아키텍처 구현 계획 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20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서비스별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아키텍처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9557569-AA6C-3C48-A69D-2412189DFF1F}"/>
              </a:ext>
            </a:extLst>
          </p:cNvPr>
          <p:cNvSpPr/>
          <p:nvPr/>
        </p:nvSpPr>
        <p:spPr>
          <a:xfrm>
            <a:off x="518654" y="3280055"/>
            <a:ext cx="2775196" cy="1523322"/>
          </a:xfrm>
          <a:custGeom>
            <a:avLst/>
            <a:gdLst>
              <a:gd name="connsiteX0" fmla="*/ 0 w 2775196"/>
              <a:gd name="connsiteY0" fmla="*/ 0 h 1523322"/>
              <a:gd name="connsiteX1" fmla="*/ 499535 w 2775196"/>
              <a:gd name="connsiteY1" fmla="*/ 0 h 1523322"/>
              <a:gd name="connsiteX2" fmla="*/ 1110078 w 2775196"/>
              <a:gd name="connsiteY2" fmla="*/ 0 h 1523322"/>
              <a:gd name="connsiteX3" fmla="*/ 1720622 w 2775196"/>
              <a:gd name="connsiteY3" fmla="*/ 0 h 1523322"/>
              <a:gd name="connsiteX4" fmla="*/ 2275661 w 2775196"/>
              <a:gd name="connsiteY4" fmla="*/ 0 h 1523322"/>
              <a:gd name="connsiteX5" fmla="*/ 2775196 w 2775196"/>
              <a:gd name="connsiteY5" fmla="*/ 0 h 1523322"/>
              <a:gd name="connsiteX6" fmla="*/ 2775196 w 2775196"/>
              <a:gd name="connsiteY6" fmla="*/ 492541 h 1523322"/>
              <a:gd name="connsiteX7" fmla="*/ 2775196 w 2775196"/>
              <a:gd name="connsiteY7" fmla="*/ 969848 h 1523322"/>
              <a:gd name="connsiteX8" fmla="*/ 2775196 w 2775196"/>
              <a:gd name="connsiteY8" fmla="*/ 1523322 h 1523322"/>
              <a:gd name="connsiteX9" fmla="*/ 2192405 w 2775196"/>
              <a:gd name="connsiteY9" fmla="*/ 1523322 h 1523322"/>
              <a:gd name="connsiteX10" fmla="*/ 1665118 w 2775196"/>
              <a:gd name="connsiteY10" fmla="*/ 1523322 h 1523322"/>
              <a:gd name="connsiteX11" fmla="*/ 1054574 w 2775196"/>
              <a:gd name="connsiteY11" fmla="*/ 1523322 h 1523322"/>
              <a:gd name="connsiteX12" fmla="*/ 0 w 2775196"/>
              <a:gd name="connsiteY12" fmla="*/ 1523322 h 1523322"/>
              <a:gd name="connsiteX13" fmla="*/ 0 w 2775196"/>
              <a:gd name="connsiteY13" fmla="*/ 1046014 h 1523322"/>
              <a:gd name="connsiteX14" fmla="*/ 0 w 2775196"/>
              <a:gd name="connsiteY14" fmla="*/ 523007 h 1523322"/>
              <a:gd name="connsiteX15" fmla="*/ 0 w 2775196"/>
              <a:gd name="connsiteY15" fmla="*/ 0 h 1523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75196" h="1523322" extrusionOk="0">
                <a:moveTo>
                  <a:pt x="0" y="0"/>
                </a:moveTo>
                <a:cubicBezTo>
                  <a:pt x="176136" y="-52687"/>
                  <a:pt x="259118" y="57726"/>
                  <a:pt x="499535" y="0"/>
                </a:cubicBezTo>
                <a:cubicBezTo>
                  <a:pt x="739952" y="-57726"/>
                  <a:pt x="973929" y="44237"/>
                  <a:pt x="1110078" y="0"/>
                </a:cubicBezTo>
                <a:cubicBezTo>
                  <a:pt x="1246227" y="-44237"/>
                  <a:pt x="1501384" y="34445"/>
                  <a:pt x="1720622" y="0"/>
                </a:cubicBezTo>
                <a:cubicBezTo>
                  <a:pt x="1939860" y="-34445"/>
                  <a:pt x="2046716" y="35720"/>
                  <a:pt x="2275661" y="0"/>
                </a:cubicBezTo>
                <a:cubicBezTo>
                  <a:pt x="2504606" y="-35720"/>
                  <a:pt x="2630675" y="36696"/>
                  <a:pt x="2775196" y="0"/>
                </a:cubicBezTo>
                <a:cubicBezTo>
                  <a:pt x="2823223" y="193753"/>
                  <a:pt x="2754169" y="329181"/>
                  <a:pt x="2775196" y="492541"/>
                </a:cubicBezTo>
                <a:cubicBezTo>
                  <a:pt x="2796223" y="655901"/>
                  <a:pt x="2725210" y="869922"/>
                  <a:pt x="2775196" y="969848"/>
                </a:cubicBezTo>
                <a:cubicBezTo>
                  <a:pt x="2825182" y="1069774"/>
                  <a:pt x="2735067" y="1300885"/>
                  <a:pt x="2775196" y="1523322"/>
                </a:cubicBezTo>
                <a:cubicBezTo>
                  <a:pt x="2622274" y="1570957"/>
                  <a:pt x="2445524" y="1459736"/>
                  <a:pt x="2192405" y="1523322"/>
                </a:cubicBezTo>
                <a:cubicBezTo>
                  <a:pt x="1939286" y="1586908"/>
                  <a:pt x="1890675" y="1479560"/>
                  <a:pt x="1665118" y="1523322"/>
                </a:cubicBezTo>
                <a:cubicBezTo>
                  <a:pt x="1439561" y="1567084"/>
                  <a:pt x="1348004" y="1493684"/>
                  <a:pt x="1054574" y="1523322"/>
                </a:cubicBezTo>
                <a:cubicBezTo>
                  <a:pt x="761144" y="1552960"/>
                  <a:pt x="253243" y="1469310"/>
                  <a:pt x="0" y="1523322"/>
                </a:cubicBezTo>
                <a:cubicBezTo>
                  <a:pt x="-52259" y="1426647"/>
                  <a:pt x="34260" y="1224397"/>
                  <a:pt x="0" y="1046014"/>
                </a:cubicBezTo>
                <a:cubicBezTo>
                  <a:pt x="-34260" y="867631"/>
                  <a:pt x="20308" y="675669"/>
                  <a:pt x="0" y="523007"/>
                </a:cubicBezTo>
                <a:cubicBezTo>
                  <a:pt x="-20308" y="370345"/>
                  <a:pt x="25244" y="254847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19693994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F047F5-1E03-0D4C-98FA-6EA1481D7FD1}"/>
              </a:ext>
            </a:extLst>
          </p:cNvPr>
          <p:cNvSpPr txBox="1"/>
          <p:nvPr/>
        </p:nvSpPr>
        <p:spPr>
          <a:xfrm>
            <a:off x="7198052" y="4803998"/>
            <a:ext cx="18966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 </a:t>
            </a:r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 오픈 인프라 경진대회</a:t>
            </a:r>
          </a:p>
        </p:txBody>
      </p:sp>
    </p:spTree>
    <p:extLst>
      <p:ext uri="{BB962C8B-B14F-4D97-AF65-F5344CB8AC3E}">
        <p14:creationId xmlns:p14="http://schemas.microsoft.com/office/powerpoint/2010/main" val="1081067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04;p21">
            <a:extLst>
              <a:ext uri="{FF2B5EF4-FFF2-40B4-BE49-F238E27FC236}">
                <a16:creationId xmlns:a16="http://schemas.microsoft.com/office/drawing/2014/main" id="{289962EB-7F85-824A-9BD5-5BEAF1C523CA}"/>
              </a:ext>
            </a:extLst>
          </p:cNvPr>
          <p:cNvSpPr/>
          <p:nvPr/>
        </p:nvSpPr>
        <p:spPr>
          <a:xfrm>
            <a:off x="3955066" y="2106897"/>
            <a:ext cx="2719346" cy="105084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05;p21">
            <a:extLst>
              <a:ext uri="{FF2B5EF4-FFF2-40B4-BE49-F238E27FC236}">
                <a16:creationId xmlns:a16="http://schemas.microsoft.com/office/drawing/2014/main" id="{0E14132C-5489-DC4B-8A59-C4208495ACA4}"/>
              </a:ext>
            </a:extLst>
          </p:cNvPr>
          <p:cNvSpPr txBox="1"/>
          <p:nvPr/>
        </p:nvSpPr>
        <p:spPr>
          <a:xfrm>
            <a:off x="4771024" y="2355726"/>
            <a:ext cx="173080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Data-processing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Service</a:t>
            </a:r>
            <a:endParaRPr sz="1400"/>
          </a:p>
        </p:txBody>
      </p:sp>
      <p:pic>
        <p:nvPicPr>
          <p:cNvPr id="35" name="Google Shape;141;p19">
            <a:extLst>
              <a:ext uri="{FF2B5EF4-FFF2-40B4-BE49-F238E27FC236}">
                <a16:creationId xmlns:a16="http://schemas.microsoft.com/office/drawing/2014/main" id="{F01DFF4F-4FF0-F940-92F1-709863BA8E5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2841" y="1907494"/>
            <a:ext cx="964800" cy="28622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74;p19">
            <a:extLst>
              <a:ext uri="{FF2B5EF4-FFF2-40B4-BE49-F238E27FC236}">
                <a16:creationId xmlns:a16="http://schemas.microsoft.com/office/drawing/2014/main" id="{439BA30F-C745-F145-8C10-9C9FC633E357}"/>
              </a:ext>
            </a:extLst>
          </p:cNvPr>
          <p:cNvSpPr/>
          <p:nvPr/>
        </p:nvSpPr>
        <p:spPr>
          <a:xfrm>
            <a:off x="7585441" y="2395274"/>
            <a:ext cx="1012200" cy="8051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5;p19">
            <a:extLst>
              <a:ext uri="{FF2B5EF4-FFF2-40B4-BE49-F238E27FC236}">
                <a16:creationId xmlns:a16="http://schemas.microsoft.com/office/drawing/2014/main" id="{E059F3D2-2496-3845-8253-C21968610CA8}"/>
              </a:ext>
            </a:extLst>
          </p:cNvPr>
          <p:cNvSpPr txBox="1"/>
          <p:nvPr/>
        </p:nvSpPr>
        <p:spPr>
          <a:xfrm>
            <a:off x="7564136" y="2560699"/>
            <a:ext cx="10122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/>
              <a:t>Messaging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Channels</a:t>
            </a:r>
            <a:endParaRPr sz="1000"/>
          </a:p>
        </p:txBody>
      </p:sp>
      <p:pic>
        <p:nvPicPr>
          <p:cNvPr id="38" name="Google Shape;329;p21">
            <a:extLst>
              <a:ext uri="{FF2B5EF4-FFF2-40B4-BE49-F238E27FC236}">
                <a16:creationId xmlns:a16="http://schemas.microsoft.com/office/drawing/2014/main" id="{84460273-022C-FF4A-B26F-09137F3241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018" y="3948473"/>
            <a:ext cx="782012" cy="37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E3B5A15-5CCF-8248-B0E4-498E5E09C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237" y="3873112"/>
            <a:ext cx="671285" cy="522896"/>
          </a:xfrm>
          <a:prstGeom prst="rect">
            <a:avLst/>
          </a:prstGeom>
        </p:spPr>
      </p:pic>
      <p:sp>
        <p:nvSpPr>
          <p:cNvPr id="40" name="Google Shape;304;p21">
            <a:extLst>
              <a:ext uri="{FF2B5EF4-FFF2-40B4-BE49-F238E27FC236}">
                <a16:creationId xmlns:a16="http://schemas.microsoft.com/office/drawing/2014/main" id="{106E08C4-F165-6B46-BA6B-B250EA161763}"/>
              </a:ext>
            </a:extLst>
          </p:cNvPr>
          <p:cNvSpPr/>
          <p:nvPr/>
        </p:nvSpPr>
        <p:spPr>
          <a:xfrm>
            <a:off x="3955066" y="3609138"/>
            <a:ext cx="2719346" cy="105084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75;p19">
            <a:extLst>
              <a:ext uri="{FF2B5EF4-FFF2-40B4-BE49-F238E27FC236}">
                <a16:creationId xmlns:a16="http://schemas.microsoft.com/office/drawing/2014/main" id="{3AECC8DF-2C1D-DA40-9AC7-6870F97B123F}"/>
              </a:ext>
            </a:extLst>
          </p:cNvPr>
          <p:cNvSpPr/>
          <p:nvPr/>
        </p:nvSpPr>
        <p:spPr>
          <a:xfrm rot="5400000">
            <a:off x="7056990" y="2453660"/>
            <a:ext cx="111853" cy="766322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95;p19">
            <a:extLst>
              <a:ext uri="{FF2B5EF4-FFF2-40B4-BE49-F238E27FC236}">
                <a16:creationId xmlns:a16="http://schemas.microsoft.com/office/drawing/2014/main" id="{5501E4E4-D528-0C42-9625-0F07BE901075}"/>
              </a:ext>
            </a:extLst>
          </p:cNvPr>
          <p:cNvSpPr txBox="1"/>
          <p:nvPr/>
        </p:nvSpPr>
        <p:spPr>
          <a:xfrm>
            <a:off x="6620641" y="2528920"/>
            <a:ext cx="10122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/>
              <a:t>Consume</a:t>
            </a:r>
            <a:endParaRPr sz="1000"/>
          </a:p>
        </p:txBody>
      </p:sp>
      <p:sp>
        <p:nvSpPr>
          <p:cNvPr id="43" name="Google Shape;195;p19">
            <a:extLst>
              <a:ext uri="{FF2B5EF4-FFF2-40B4-BE49-F238E27FC236}">
                <a16:creationId xmlns:a16="http://schemas.microsoft.com/office/drawing/2014/main" id="{DE84DAAD-DFFB-8A47-953A-B2D54E29F22C}"/>
              </a:ext>
            </a:extLst>
          </p:cNvPr>
          <p:cNvSpPr txBox="1"/>
          <p:nvPr/>
        </p:nvSpPr>
        <p:spPr>
          <a:xfrm>
            <a:off x="6620641" y="2808364"/>
            <a:ext cx="10122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/>
              <a:t>Produce</a:t>
            </a:r>
            <a:endParaRPr sz="1000"/>
          </a:p>
        </p:txBody>
      </p:sp>
      <p:sp>
        <p:nvSpPr>
          <p:cNvPr id="44" name="Google Shape;175;p19">
            <a:extLst>
              <a:ext uri="{FF2B5EF4-FFF2-40B4-BE49-F238E27FC236}">
                <a16:creationId xmlns:a16="http://schemas.microsoft.com/office/drawing/2014/main" id="{4F57C540-CB1D-D54B-99C8-821EE0C73219}"/>
              </a:ext>
            </a:extLst>
          </p:cNvPr>
          <p:cNvSpPr/>
          <p:nvPr/>
        </p:nvSpPr>
        <p:spPr>
          <a:xfrm>
            <a:off x="5258812" y="3183355"/>
            <a:ext cx="111853" cy="400169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95;p19">
            <a:extLst>
              <a:ext uri="{FF2B5EF4-FFF2-40B4-BE49-F238E27FC236}">
                <a16:creationId xmlns:a16="http://schemas.microsoft.com/office/drawing/2014/main" id="{E54AE316-9A24-5D4E-9486-FC5C91820D6F}"/>
              </a:ext>
            </a:extLst>
          </p:cNvPr>
          <p:cNvSpPr txBox="1"/>
          <p:nvPr/>
        </p:nvSpPr>
        <p:spPr>
          <a:xfrm>
            <a:off x="4389434" y="3209691"/>
            <a:ext cx="77259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/>
              <a:t>Register</a:t>
            </a:r>
            <a:endParaRPr sz="1000"/>
          </a:p>
        </p:txBody>
      </p:sp>
      <p:sp>
        <p:nvSpPr>
          <p:cNvPr id="46" name="Google Shape;195;p19">
            <a:extLst>
              <a:ext uri="{FF2B5EF4-FFF2-40B4-BE49-F238E27FC236}">
                <a16:creationId xmlns:a16="http://schemas.microsoft.com/office/drawing/2014/main" id="{EEA0AFE9-0709-B946-A0AD-2AAB9DCB415F}"/>
              </a:ext>
            </a:extLst>
          </p:cNvPr>
          <p:cNvSpPr txBox="1"/>
          <p:nvPr/>
        </p:nvSpPr>
        <p:spPr>
          <a:xfrm>
            <a:off x="5446237" y="3209691"/>
            <a:ext cx="763904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/>
              <a:t>Return</a:t>
            </a:r>
            <a:endParaRPr sz="1000"/>
          </a:p>
        </p:txBody>
      </p:sp>
      <p:sp>
        <p:nvSpPr>
          <p:cNvPr id="47" name="Google Shape;298;p21">
            <a:extLst>
              <a:ext uri="{FF2B5EF4-FFF2-40B4-BE49-F238E27FC236}">
                <a16:creationId xmlns:a16="http://schemas.microsoft.com/office/drawing/2014/main" id="{4905F64D-DA7C-BA48-AACF-C06D6B5F6738}"/>
              </a:ext>
            </a:extLst>
          </p:cNvPr>
          <p:cNvSpPr/>
          <p:nvPr/>
        </p:nvSpPr>
        <p:spPr>
          <a:xfrm>
            <a:off x="987093" y="994343"/>
            <a:ext cx="1431900" cy="8791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48" name="Google Shape;343;p21">
            <a:extLst>
              <a:ext uri="{FF2B5EF4-FFF2-40B4-BE49-F238E27FC236}">
                <a16:creationId xmlns:a16="http://schemas.microsoft.com/office/drawing/2014/main" id="{3031B00F-82C1-5B49-AE6D-7D172FB7F958}"/>
              </a:ext>
            </a:extLst>
          </p:cNvPr>
          <p:cNvSpPr txBox="1"/>
          <p:nvPr/>
        </p:nvSpPr>
        <p:spPr>
          <a:xfrm>
            <a:off x="1091266" y="1361539"/>
            <a:ext cx="1191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/>
              <a:t>User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service</a:t>
            </a:r>
            <a:endParaRPr sz="1000"/>
          </a:p>
        </p:txBody>
      </p:sp>
      <p:pic>
        <p:nvPicPr>
          <p:cNvPr id="49" name="Google Shape;135;p19">
            <a:extLst>
              <a:ext uri="{FF2B5EF4-FFF2-40B4-BE49-F238E27FC236}">
                <a16:creationId xmlns:a16="http://schemas.microsoft.com/office/drawing/2014/main" id="{34F02ED4-90E2-D64A-B134-BF332737592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4837" y="2359353"/>
            <a:ext cx="803062" cy="66576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298;p21">
            <a:extLst>
              <a:ext uri="{FF2B5EF4-FFF2-40B4-BE49-F238E27FC236}">
                <a16:creationId xmlns:a16="http://schemas.microsoft.com/office/drawing/2014/main" id="{BA1DC62B-5548-8740-A006-964EA57944C7}"/>
              </a:ext>
            </a:extLst>
          </p:cNvPr>
          <p:cNvSpPr/>
          <p:nvPr/>
        </p:nvSpPr>
        <p:spPr>
          <a:xfrm>
            <a:off x="2523166" y="998234"/>
            <a:ext cx="1431900" cy="8791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1" name="Google Shape;343;p21">
            <a:extLst>
              <a:ext uri="{FF2B5EF4-FFF2-40B4-BE49-F238E27FC236}">
                <a16:creationId xmlns:a16="http://schemas.microsoft.com/office/drawing/2014/main" id="{B099CE24-668D-FB45-8EC3-4DB274105497}"/>
              </a:ext>
            </a:extLst>
          </p:cNvPr>
          <p:cNvSpPr txBox="1"/>
          <p:nvPr/>
        </p:nvSpPr>
        <p:spPr>
          <a:xfrm>
            <a:off x="2643965" y="1365430"/>
            <a:ext cx="1191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/>
              <a:t>OCR-processing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service</a:t>
            </a:r>
            <a:endParaRPr sz="1000"/>
          </a:p>
        </p:txBody>
      </p:sp>
      <p:pic>
        <p:nvPicPr>
          <p:cNvPr id="52" name="Google Shape;135;p19">
            <a:extLst>
              <a:ext uri="{FF2B5EF4-FFF2-40B4-BE49-F238E27FC236}">
                <a16:creationId xmlns:a16="http://schemas.microsoft.com/office/drawing/2014/main" id="{47C88253-0755-364C-84A6-A7920FFA8DD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5966" y="994420"/>
            <a:ext cx="541350" cy="5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175;p19">
            <a:extLst>
              <a:ext uri="{FF2B5EF4-FFF2-40B4-BE49-F238E27FC236}">
                <a16:creationId xmlns:a16="http://schemas.microsoft.com/office/drawing/2014/main" id="{FC00B452-B7B6-3B4C-8C72-DBED0D696287}"/>
              </a:ext>
            </a:extLst>
          </p:cNvPr>
          <p:cNvSpPr/>
          <p:nvPr/>
        </p:nvSpPr>
        <p:spPr>
          <a:xfrm rot="7094242">
            <a:off x="2934339" y="1784526"/>
            <a:ext cx="111853" cy="1285833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95;p19">
            <a:extLst>
              <a:ext uri="{FF2B5EF4-FFF2-40B4-BE49-F238E27FC236}">
                <a16:creationId xmlns:a16="http://schemas.microsoft.com/office/drawing/2014/main" id="{7C760984-9743-414D-A48D-A06B3518A14D}"/>
              </a:ext>
            </a:extLst>
          </p:cNvPr>
          <p:cNvSpPr txBox="1"/>
          <p:nvPr/>
        </p:nvSpPr>
        <p:spPr>
          <a:xfrm>
            <a:off x="2770283" y="2082607"/>
            <a:ext cx="10122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/>
              <a:t>Request</a:t>
            </a:r>
            <a:endParaRPr sz="1000"/>
          </a:p>
        </p:txBody>
      </p:sp>
      <p:sp>
        <p:nvSpPr>
          <p:cNvPr id="55" name="Google Shape;195;p19">
            <a:extLst>
              <a:ext uri="{FF2B5EF4-FFF2-40B4-BE49-F238E27FC236}">
                <a16:creationId xmlns:a16="http://schemas.microsoft.com/office/drawing/2014/main" id="{A926E5D2-77CD-EA4F-92A8-1E9170870AA7}"/>
              </a:ext>
            </a:extLst>
          </p:cNvPr>
          <p:cNvSpPr txBox="1"/>
          <p:nvPr/>
        </p:nvSpPr>
        <p:spPr>
          <a:xfrm>
            <a:off x="2154787" y="2347202"/>
            <a:ext cx="10122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err="1"/>
              <a:t>Responce</a:t>
            </a:r>
            <a:endParaRPr sz="1000"/>
          </a:p>
        </p:txBody>
      </p:sp>
      <p:pic>
        <p:nvPicPr>
          <p:cNvPr id="56" name="Google Shape;217;p20">
            <a:extLst>
              <a:ext uri="{FF2B5EF4-FFF2-40B4-BE49-F238E27FC236}">
                <a16:creationId xmlns:a16="http://schemas.microsoft.com/office/drawing/2014/main" id="{7ED7DE85-2C37-D24C-80F6-C7FC9D9AB1F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5564" y="1032771"/>
            <a:ext cx="606000" cy="34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220;p20">
            <a:extLst>
              <a:ext uri="{FF2B5EF4-FFF2-40B4-BE49-F238E27FC236}">
                <a16:creationId xmlns:a16="http://schemas.microsoft.com/office/drawing/2014/main" id="{EFBAA5B5-4001-444D-9B1E-C23B4102F78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4333" y="1171482"/>
            <a:ext cx="522000" cy="270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221;p20">
            <a:extLst>
              <a:ext uri="{FF2B5EF4-FFF2-40B4-BE49-F238E27FC236}">
                <a16:creationId xmlns:a16="http://schemas.microsoft.com/office/drawing/2014/main" id="{CA685504-F0E8-4941-BFBD-0F1EAF88394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9533" y="991759"/>
            <a:ext cx="964800" cy="30256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304;p21">
            <a:extLst>
              <a:ext uri="{FF2B5EF4-FFF2-40B4-BE49-F238E27FC236}">
                <a16:creationId xmlns:a16="http://schemas.microsoft.com/office/drawing/2014/main" id="{95D1FC28-B810-854B-A7CC-5A8C453B10DE}"/>
              </a:ext>
            </a:extLst>
          </p:cNvPr>
          <p:cNvSpPr/>
          <p:nvPr/>
        </p:nvSpPr>
        <p:spPr>
          <a:xfrm>
            <a:off x="4653318" y="822630"/>
            <a:ext cx="2719346" cy="8220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75;p19">
            <a:extLst>
              <a:ext uri="{FF2B5EF4-FFF2-40B4-BE49-F238E27FC236}">
                <a16:creationId xmlns:a16="http://schemas.microsoft.com/office/drawing/2014/main" id="{E777402E-0F56-7844-8FCB-1BA5DD0F9BC3}"/>
              </a:ext>
            </a:extLst>
          </p:cNvPr>
          <p:cNvSpPr/>
          <p:nvPr/>
        </p:nvSpPr>
        <p:spPr>
          <a:xfrm>
            <a:off x="5365638" y="1681862"/>
            <a:ext cx="111853" cy="400169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142;p19">
            <a:extLst>
              <a:ext uri="{FF2B5EF4-FFF2-40B4-BE49-F238E27FC236}">
                <a16:creationId xmlns:a16="http://schemas.microsoft.com/office/drawing/2014/main" id="{A98A64ED-6CB7-CB47-B40E-1165F61569C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77354" y="1390927"/>
            <a:ext cx="470400" cy="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54;p19">
            <a:extLst>
              <a:ext uri="{FF2B5EF4-FFF2-40B4-BE49-F238E27FC236}">
                <a16:creationId xmlns:a16="http://schemas.microsoft.com/office/drawing/2014/main" id="{9E2CD2E5-4808-D647-89CC-4FF50607AFA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37677" y="1338500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344;p21">
            <a:extLst>
              <a:ext uri="{FF2B5EF4-FFF2-40B4-BE49-F238E27FC236}">
                <a16:creationId xmlns:a16="http://schemas.microsoft.com/office/drawing/2014/main" id="{495183BE-9D78-9E44-BBEE-9AE2A814FF5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81140" y="1032771"/>
            <a:ext cx="411552" cy="41802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5A103896-06E6-AA4B-8848-6FA56EF8E0A5}"/>
              </a:ext>
            </a:extLst>
          </p:cNvPr>
          <p:cNvSpPr/>
          <p:nvPr/>
        </p:nvSpPr>
        <p:spPr>
          <a:xfrm>
            <a:off x="431393" y="2670940"/>
            <a:ext cx="1789788" cy="204581"/>
          </a:xfrm>
          <a:prstGeom prst="rect">
            <a:avLst/>
          </a:prstGeom>
          <a:solidFill>
            <a:srgbClr val="F55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Google Shape;306;p21">
            <a:extLst>
              <a:ext uri="{FF2B5EF4-FFF2-40B4-BE49-F238E27FC236}">
                <a16:creationId xmlns:a16="http://schemas.microsoft.com/office/drawing/2014/main" id="{1EFD8806-907E-264A-AA8B-FF15EC13F8FC}"/>
              </a:ext>
            </a:extLst>
          </p:cNvPr>
          <p:cNvSpPr txBox="1"/>
          <p:nvPr/>
        </p:nvSpPr>
        <p:spPr>
          <a:xfrm>
            <a:off x="410861" y="2579203"/>
            <a:ext cx="3859761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Data-processing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000" b="1">
                <a:latin typeface="NanumGothic" panose="020D0604000000000000" pitchFamily="34" charset="-127"/>
                <a:ea typeface="NanumGothic" panose="020D0604000000000000" pitchFamily="34" charset="-127"/>
              </a:rPr>
              <a:t>데이터 추출</a:t>
            </a:r>
            <a:endParaRPr lang="en-US" altLang="ko-KR" sz="10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 형태소</a:t>
            </a: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분석기</a:t>
            </a: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 명사 추출 등의 분석 진행</a:t>
            </a:r>
            <a:endParaRPr lang="en-US" altLang="ko-KR" sz="10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>
                <a:latin typeface="NanumGothic" panose="020D0604000000000000" pitchFamily="34" charset="-127"/>
                <a:ea typeface="NanumGothic" panose="020D0604000000000000" pitchFamily="34" charset="-127"/>
              </a:rPr>
              <a:t>데이터 가공</a:t>
            </a:r>
            <a:r>
              <a:rPr lang="en-US" altLang="ko-KR" sz="1000" b="1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000" b="1">
                <a:latin typeface="NanumGothic" panose="020D0604000000000000" pitchFamily="34" charset="-127"/>
                <a:ea typeface="NanumGothic" panose="020D0604000000000000" pitchFamily="34" charset="-127"/>
              </a:rPr>
              <a:t>및 수집</a:t>
            </a:r>
            <a:endParaRPr lang="en-US" altLang="ko-KR" sz="10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spark(</a:t>
            </a:r>
            <a:r>
              <a:rPr lang="en-US" altLang="ko-KR" sz="1000" err="1">
                <a:latin typeface="NanumGothic" panose="020D0604000000000000" pitchFamily="34" charset="-127"/>
                <a:ea typeface="NanumGothic" panose="020D0604000000000000" pitchFamily="34" charset="-127"/>
              </a:rPr>
              <a:t>pysaprk</a:t>
            </a: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00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 이용한 데이터 클렌징</a:t>
            </a:r>
            <a:endParaRPr lang="en-US" altLang="ko-KR" sz="10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>
                <a:latin typeface="NanumGothic" panose="020D0604000000000000" pitchFamily="34" charset="-127"/>
                <a:ea typeface="NanumGothic" panose="020D0604000000000000" pitchFamily="34" charset="-127"/>
              </a:rPr>
              <a:t>활용 </a:t>
            </a:r>
            <a:r>
              <a:rPr lang="en-US" altLang="ko-KR" sz="1000" b="1">
                <a:latin typeface="NanumGothic" panose="020D0604000000000000" pitchFamily="34" charset="-127"/>
                <a:ea typeface="NanumGothic" panose="020D0604000000000000" pitchFamily="34" charset="-127"/>
              </a:rPr>
              <a:t>API</a:t>
            </a:r>
            <a:r>
              <a:rPr lang="ko-KR" altLang="en-US" sz="1000" b="1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0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err="1">
                <a:latin typeface="NanumGothic" panose="020D0604000000000000" pitchFamily="34" charset="-127"/>
                <a:ea typeface="NanumGothic" panose="020D0604000000000000" pitchFamily="34" charset="-127"/>
              </a:rPr>
              <a:t>youtube</a:t>
            </a: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 API, </a:t>
            </a:r>
            <a:r>
              <a:rPr lang="en-US" altLang="ko-KR" sz="1000" err="1">
                <a:latin typeface="NanumGothic" panose="020D0604000000000000" pitchFamily="34" charset="-127"/>
                <a:ea typeface="NanumGothic" panose="020D0604000000000000" pitchFamily="34" charset="-127"/>
              </a:rPr>
              <a:t>KaKao</a:t>
            </a: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 API, </a:t>
            </a:r>
            <a:r>
              <a:rPr lang="en-US" altLang="ko-KR" sz="1000" err="1">
                <a:latin typeface="NanumGothic" panose="020D0604000000000000" pitchFamily="34" charset="-127"/>
                <a:ea typeface="NanumGothic" panose="020D0604000000000000" pitchFamily="34" charset="-127"/>
              </a:rPr>
              <a:t>pytube</a:t>
            </a: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>
                <a:latin typeface="NanumGothic" panose="020D0604000000000000" pitchFamily="34" charset="-127"/>
                <a:ea typeface="NanumGothic" panose="020D0604000000000000" pitchFamily="34" charset="-127"/>
              </a:rPr>
              <a:t>활용 사이드 스택 </a:t>
            </a:r>
            <a:endParaRPr lang="en-US" altLang="ko-KR" sz="10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spark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9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6854A4-967D-6C41-B6E6-F07BA7390859}"/>
              </a:ext>
            </a:extLst>
          </p:cNvPr>
          <p:cNvSpPr txBox="1"/>
          <p:nvPr/>
        </p:nvSpPr>
        <p:spPr>
          <a:xfrm>
            <a:off x="683568" y="209396"/>
            <a:ext cx="3355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아키텍처 구현 계획 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20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서비스별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아키텍처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E68D569-4501-3B48-8BD9-6B88508C796F}"/>
              </a:ext>
            </a:extLst>
          </p:cNvPr>
          <p:cNvSpPr/>
          <p:nvPr/>
        </p:nvSpPr>
        <p:spPr>
          <a:xfrm>
            <a:off x="353286" y="2985079"/>
            <a:ext cx="2856344" cy="1914634"/>
          </a:xfrm>
          <a:custGeom>
            <a:avLst/>
            <a:gdLst>
              <a:gd name="connsiteX0" fmla="*/ 0 w 2856344"/>
              <a:gd name="connsiteY0" fmla="*/ 0 h 1914634"/>
              <a:gd name="connsiteX1" fmla="*/ 514142 w 2856344"/>
              <a:gd name="connsiteY1" fmla="*/ 0 h 1914634"/>
              <a:gd name="connsiteX2" fmla="*/ 1142538 w 2856344"/>
              <a:gd name="connsiteY2" fmla="*/ 0 h 1914634"/>
              <a:gd name="connsiteX3" fmla="*/ 1770933 w 2856344"/>
              <a:gd name="connsiteY3" fmla="*/ 0 h 1914634"/>
              <a:gd name="connsiteX4" fmla="*/ 2342202 w 2856344"/>
              <a:gd name="connsiteY4" fmla="*/ 0 h 1914634"/>
              <a:gd name="connsiteX5" fmla="*/ 2856344 w 2856344"/>
              <a:gd name="connsiteY5" fmla="*/ 0 h 1914634"/>
              <a:gd name="connsiteX6" fmla="*/ 2856344 w 2856344"/>
              <a:gd name="connsiteY6" fmla="*/ 459512 h 1914634"/>
              <a:gd name="connsiteX7" fmla="*/ 2856344 w 2856344"/>
              <a:gd name="connsiteY7" fmla="*/ 899878 h 1914634"/>
              <a:gd name="connsiteX8" fmla="*/ 2856344 w 2856344"/>
              <a:gd name="connsiteY8" fmla="*/ 1397683 h 1914634"/>
              <a:gd name="connsiteX9" fmla="*/ 2856344 w 2856344"/>
              <a:gd name="connsiteY9" fmla="*/ 1914634 h 1914634"/>
              <a:gd name="connsiteX10" fmla="*/ 2227948 w 2856344"/>
              <a:gd name="connsiteY10" fmla="*/ 1914634 h 1914634"/>
              <a:gd name="connsiteX11" fmla="*/ 1599553 w 2856344"/>
              <a:gd name="connsiteY11" fmla="*/ 1914634 h 1914634"/>
              <a:gd name="connsiteX12" fmla="*/ 971157 w 2856344"/>
              <a:gd name="connsiteY12" fmla="*/ 1914634 h 1914634"/>
              <a:gd name="connsiteX13" fmla="*/ 0 w 2856344"/>
              <a:gd name="connsiteY13" fmla="*/ 1914634 h 1914634"/>
              <a:gd name="connsiteX14" fmla="*/ 0 w 2856344"/>
              <a:gd name="connsiteY14" fmla="*/ 1493415 h 1914634"/>
              <a:gd name="connsiteX15" fmla="*/ 0 w 2856344"/>
              <a:gd name="connsiteY15" fmla="*/ 1072195 h 1914634"/>
              <a:gd name="connsiteX16" fmla="*/ 0 w 2856344"/>
              <a:gd name="connsiteY16" fmla="*/ 574390 h 1914634"/>
              <a:gd name="connsiteX17" fmla="*/ 0 w 2856344"/>
              <a:gd name="connsiteY17" fmla="*/ 0 h 191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56344" h="1914634" extrusionOk="0">
                <a:moveTo>
                  <a:pt x="0" y="0"/>
                </a:moveTo>
                <a:cubicBezTo>
                  <a:pt x="241957" y="-3004"/>
                  <a:pt x="308077" y="42121"/>
                  <a:pt x="514142" y="0"/>
                </a:cubicBezTo>
                <a:cubicBezTo>
                  <a:pt x="720207" y="-42121"/>
                  <a:pt x="943076" y="23754"/>
                  <a:pt x="1142538" y="0"/>
                </a:cubicBezTo>
                <a:cubicBezTo>
                  <a:pt x="1342000" y="-23754"/>
                  <a:pt x="1605689" y="39801"/>
                  <a:pt x="1770933" y="0"/>
                </a:cubicBezTo>
                <a:cubicBezTo>
                  <a:pt x="1936178" y="-39801"/>
                  <a:pt x="2193811" y="60789"/>
                  <a:pt x="2342202" y="0"/>
                </a:cubicBezTo>
                <a:cubicBezTo>
                  <a:pt x="2490593" y="-60789"/>
                  <a:pt x="2663631" y="38778"/>
                  <a:pt x="2856344" y="0"/>
                </a:cubicBezTo>
                <a:cubicBezTo>
                  <a:pt x="2863716" y="101235"/>
                  <a:pt x="2830738" y="340771"/>
                  <a:pt x="2856344" y="459512"/>
                </a:cubicBezTo>
                <a:cubicBezTo>
                  <a:pt x="2881950" y="578253"/>
                  <a:pt x="2847277" y="766251"/>
                  <a:pt x="2856344" y="899878"/>
                </a:cubicBezTo>
                <a:cubicBezTo>
                  <a:pt x="2865411" y="1033505"/>
                  <a:pt x="2815385" y="1229600"/>
                  <a:pt x="2856344" y="1397683"/>
                </a:cubicBezTo>
                <a:cubicBezTo>
                  <a:pt x="2897303" y="1565767"/>
                  <a:pt x="2827569" y="1766497"/>
                  <a:pt x="2856344" y="1914634"/>
                </a:cubicBezTo>
                <a:cubicBezTo>
                  <a:pt x="2688960" y="1919578"/>
                  <a:pt x="2393875" y="1885516"/>
                  <a:pt x="2227948" y="1914634"/>
                </a:cubicBezTo>
                <a:cubicBezTo>
                  <a:pt x="2062021" y="1943752"/>
                  <a:pt x="1899953" y="1848559"/>
                  <a:pt x="1599553" y="1914634"/>
                </a:cubicBezTo>
                <a:cubicBezTo>
                  <a:pt x="1299154" y="1980709"/>
                  <a:pt x="1229235" y="1880084"/>
                  <a:pt x="971157" y="1914634"/>
                </a:cubicBezTo>
                <a:cubicBezTo>
                  <a:pt x="713079" y="1949184"/>
                  <a:pt x="213197" y="1857215"/>
                  <a:pt x="0" y="1914634"/>
                </a:cubicBezTo>
                <a:cubicBezTo>
                  <a:pt x="-6858" y="1734109"/>
                  <a:pt x="32531" y="1658732"/>
                  <a:pt x="0" y="1493415"/>
                </a:cubicBezTo>
                <a:cubicBezTo>
                  <a:pt x="-32531" y="1328098"/>
                  <a:pt x="145" y="1160961"/>
                  <a:pt x="0" y="1072195"/>
                </a:cubicBezTo>
                <a:cubicBezTo>
                  <a:pt x="-145" y="983429"/>
                  <a:pt x="46385" y="720818"/>
                  <a:pt x="0" y="574390"/>
                </a:cubicBezTo>
                <a:cubicBezTo>
                  <a:pt x="-46385" y="427962"/>
                  <a:pt x="1679" y="270724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19693994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C0DA91F-DB42-8F4E-8D54-E7AB96E0C8AD}"/>
              </a:ext>
            </a:extLst>
          </p:cNvPr>
          <p:cNvSpPr txBox="1"/>
          <p:nvPr/>
        </p:nvSpPr>
        <p:spPr>
          <a:xfrm>
            <a:off x="7198052" y="4803998"/>
            <a:ext cx="18966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 </a:t>
            </a:r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 오픈 인프라 경진대회</a:t>
            </a:r>
          </a:p>
        </p:txBody>
      </p:sp>
    </p:spTree>
    <p:extLst>
      <p:ext uri="{BB962C8B-B14F-4D97-AF65-F5344CB8AC3E}">
        <p14:creationId xmlns:p14="http://schemas.microsoft.com/office/powerpoint/2010/main" val="399460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304;p21">
            <a:extLst>
              <a:ext uri="{FF2B5EF4-FFF2-40B4-BE49-F238E27FC236}">
                <a16:creationId xmlns:a16="http://schemas.microsoft.com/office/drawing/2014/main" id="{6C1117B2-DE3E-D543-948B-3F74E1872BE9}"/>
              </a:ext>
            </a:extLst>
          </p:cNvPr>
          <p:cNvSpPr/>
          <p:nvPr/>
        </p:nvSpPr>
        <p:spPr>
          <a:xfrm>
            <a:off x="3995936" y="2178905"/>
            <a:ext cx="2719346" cy="105084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305;p21">
            <a:extLst>
              <a:ext uri="{FF2B5EF4-FFF2-40B4-BE49-F238E27FC236}">
                <a16:creationId xmlns:a16="http://schemas.microsoft.com/office/drawing/2014/main" id="{13377B03-DC12-6B49-9EC3-359AC1D78AA2}"/>
              </a:ext>
            </a:extLst>
          </p:cNvPr>
          <p:cNvSpPr txBox="1"/>
          <p:nvPr/>
        </p:nvSpPr>
        <p:spPr>
          <a:xfrm>
            <a:off x="4903034" y="2440477"/>
            <a:ext cx="173080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OCR-processing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Service</a:t>
            </a:r>
            <a:endParaRPr sz="1400"/>
          </a:p>
        </p:txBody>
      </p:sp>
      <p:pic>
        <p:nvPicPr>
          <p:cNvPr id="68" name="Google Shape;141;p19">
            <a:extLst>
              <a:ext uri="{FF2B5EF4-FFF2-40B4-BE49-F238E27FC236}">
                <a16:creationId xmlns:a16="http://schemas.microsoft.com/office/drawing/2014/main" id="{068538BC-D044-7747-A757-9C7495E29C6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3711" y="1979502"/>
            <a:ext cx="964800" cy="28622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174;p19">
            <a:extLst>
              <a:ext uri="{FF2B5EF4-FFF2-40B4-BE49-F238E27FC236}">
                <a16:creationId xmlns:a16="http://schemas.microsoft.com/office/drawing/2014/main" id="{7889A670-5DE6-7A4D-B557-80D6217E527B}"/>
              </a:ext>
            </a:extLst>
          </p:cNvPr>
          <p:cNvSpPr/>
          <p:nvPr/>
        </p:nvSpPr>
        <p:spPr>
          <a:xfrm>
            <a:off x="7626311" y="2467282"/>
            <a:ext cx="1012200" cy="8051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195;p19">
            <a:extLst>
              <a:ext uri="{FF2B5EF4-FFF2-40B4-BE49-F238E27FC236}">
                <a16:creationId xmlns:a16="http://schemas.microsoft.com/office/drawing/2014/main" id="{65628DE6-21CB-6B45-9FDD-3264A9407EC3}"/>
              </a:ext>
            </a:extLst>
          </p:cNvPr>
          <p:cNvSpPr txBox="1"/>
          <p:nvPr/>
        </p:nvSpPr>
        <p:spPr>
          <a:xfrm>
            <a:off x="7605006" y="2632707"/>
            <a:ext cx="10122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/>
              <a:t>Messaging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Channels</a:t>
            </a:r>
            <a:endParaRPr sz="1000"/>
          </a:p>
        </p:txBody>
      </p:sp>
      <p:pic>
        <p:nvPicPr>
          <p:cNvPr id="71" name="Google Shape;329;p21">
            <a:extLst>
              <a:ext uri="{FF2B5EF4-FFF2-40B4-BE49-F238E27FC236}">
                <a16:creationId xmlns:a16="http://schemas.microsoft.com/office/drawing/2014/main" id="{3DF30F25-AAAE-CC4C-BB82-4C419D71406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261" y="3930894"/>
            <a:ext cx="782012" cy="37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D5C85868-245B-814B-9C78-31C91E48C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480" y="3855533"/>
            <a:ext cx="671285" cy="522896"/>
          </a:xfrm>
          <a:prstGeom prst="rect">
            <a:avLst/>
          </a:prstGeom>
        </p:spPr>
      </p:pic>
      <p:sp>
        <p:nvSpPr>
          <p:cNvPr id="73" name="Google Shape;304;p21">
            <a:extLst>
              <a:ext uri="{FF2B5EF4-FFF2-40B4-BE49-F238E27FC236}">
                <a16:creationId xmlns:a16="http://schemas.microsoft.com/office/drawing/2014/main" id="{49F686AA-9818-924D-AC0F-76267508B4D9}"/>
              </a:ext>
            </a:extLst>
          </p:cNvPr>
          <p:cNvSpPr/>
          <p:nvPr/>
        </p:nvSpPr>
        <p:spPr>
          <a:xfrm>
            <a:off x="3995936" y="3681146"/>
            <a:ext cx="2719346" cy="105084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175;p19">
            <a:extLst>
              <a:ext uri="{FF2B5EF4-FFF2-40B4-BE49-F238E27FC236}">
                <a16:creationId xmlns:a16="http://schemas.microsoft.com/office/drawing/2014/main" id="{A0673B63-5FB9-C942-9143-55E60A6AE51E}"/>
              </a:ext>
            </a:extLst>
          </p:cNvPr>
          <p:cNvSpPr/>
          <p:nvPr/>
        </p:nvSpPr>
        <p:spPr>
          <a:xfrm rot="5400000">
            <a:off x="7097860" y="2525668"/>
            <a:ext cx="111853" cy="766322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195;p19">
            <a:extLst>
              <a:ext uri="{FF2B5EF4-FFF2-40B4-BE49-F238E27FC236}">
                <a16:creationId xmlns:a16="http://schemas.microsoft.com/office/drawing/2014/main" id="{19378EC9-AB84-5444-B46D-C0FC46DAC550}"/>
              </a:ext>
            </a:extLst>
          </p:cNvPr>
          <p:cNvSpPr txBox="1"/>
          <p:nvPr/>
        </p:nvSpPr>
        <p:spPr>
          <a:xfrm>
            <a:off x="6661511" y="2600928"/>
            <a:ext cx="10122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/>
              <a:t>Consume</a:t>
            </a:r>
            <a:endParaRPr sz="1000"/>
          </a:p>
        </p:txBody>
      </p:sp>
      <p:sp>
        <p:nvSpPr>
          <p:cNvPr id="76" name="Google Shape;195;p19">
            <a:extLst>
              <a:ext uri="{FF2B5EF4-FFF2-40B4-BE49-F238E27FC236}">
                <a16:creationId xmlns:a16="http://schemas.microsoft.com/office/drawing/2014/main" id="{BD89A837-656E-9844-A36A-673A439A4B47}"/>
              </a:ext>
            </a:extLst>
          </p:cNvPr>
          <p:cNvSpPr txBox="1"/>
          <p:nvPr/>
        </p:nvSpPr>
        <p:spPr>
          <a:xfrm>
            <a:off x="6661511" y="2880372"/>
            <a:ext cx="10122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/>
              <a:t>Produce</a:t>
            </a:r>
            <a:endParaRPr sz="1000"/>
          </a:p>
        </p:txBody>
      </p:sp>
      <p:sp>
        <p:nvSpPr>
          <p:cNvPr id="77" name="Google Shape;175;p19">
            <a:extLst>
              <a:ext uri="{FF2B5EF4-FFF2-40B4-BE49-F238E27FC236}">
                <a16:creationId xmlns:a16="http://schemas.microsoft.com/office/drawing/2014/main" id="{C4E4E0FC-FAD0-C446-A3B0-FB8BF69896C7}"/>
              </a:ext>
            </a:extLst>
          </p:cNvPr>
          <p:cNvSpPr/>
          <p:nvPr/>
        </p:nvSpPr>
        <p:spPr>
          <a:xfrm>
            <a:off x="5299682" y="3255363"/>
            <a:ext cx="111853" cy="400169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95;p19">
            <a:extLst>
              <a:ext uri="{FF2B5EF4-FFF2-40B4-BE49-F238E27FC236}">
                <a16:creationId xmlns:a16="http://schemas.microsoft.com/office/drawing/2014/main" id="{2D55817F-64DF-F641-B7A1-113D189998D1}"/>
              </a:ext>
            </a:extLst>
          </p:cNvPr>
          <p:cNvSpPr txBox="1"/>
          <p:nvPr/>
        </p:nvSpPr>
        <p:spPr>
          <a:xfrm>
            <a:off x="4430304" y="3281699"/>
            <a:ext cx="77259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/>
              <a:t>Register</a:t>
            </a:r>
            <a:endParaRPr sz="1000"/>
          </a:p>
        </p:txBody>
      </p:sp>
      <p:sp>
        <p:nvSpPr>
          <p:cNvPr id="79" name="Google Shape;195;p19">
            <a:extLst>
              <a:ext uri="{FF2B5EF4-FFF2-40B4-BE49-F238E27FC236}">
                <a16:creationId xmlns:a16="http://schemas.microsoft.com/office/drawing/2014/main" id="{3239DE00-6421-D643-988A-6A586979D05E}"/>
              </a:ext>
            </a:extLst>
          </p:cNvPr>
          <p:cNvSpPr txBox="1"/>
          <p:nvPr/>
        </p:nvSpPr>
        <p:spPr>
          <a:xfrm>
            <a:off x="5487107" y="3281699"/>
            <a:ext cx="763904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/>
              <a:t>Return</a:t>
            </a:r>
            <a:endParaRPr sz="1000"/>
          </a:p>
        </p:txBody>
      </p:sp>
      <p:sp>
        <p:nvSpPr>
          <p:cNvPr id="80" name="Google Shape;298;p21">
            <a:extLst>
              <a:ext uri="{FF2B5EF4-FFF2-40B4-BE49-F238E27FC236}">
                <a16:creationId xmlns:a16="http://schemas.microsoft.com/office/drawing/2014/main" id="{8B994171-1254-7143-89A5-7F5F2D0CB02B}"/>
              </a:ext>
            </a:extLst>
          </p:cNvPr>
          <p:cNvSpPr/>
          <p:nvPr/>
        </p:nvSpPr>
        <p:spPr>
          <a:xfrm>
            <a:off x="1027963" y="1066351"/>
            <a:ext cx="1431900" cy="8791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81" name="Google Shape;343;p21">
            <a:extLst>
              <a:ext uri="{FF2B5EF4-FFF2-40B4-BE49-F238E27FC236}">
                <a16:creationId xmlns:a16="http://schemas.microsoft.com/office/drawing/2014/main" id="{8C16C365-105E-164A-BF71-A3BF2382A7E3}"/>
              </a:ext>
            </a:extLst>
          </p:cNvPr>
          <p:cNvSpPr txBox="1"/>
          <p:nvPr/>
        </p:nvSpPr>
        <p:spPr>
          <a:xfrm>
            <a:off x="1132136" y="1433547"/>
            <a:ext cx="1191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Data-processing service</a:t>
            </a:r>
            <a:endParaRPr sz="1000"/>
          </a:p>
        </p:txBody>
      </p:sp>
      <p:pic>
        <p:nvPicPr>
          <p:cNvPr id="82" name="Google Shape;135;p19">
            <a:extLst>
              <a:ext uri="{FF2B5EF4-FFF2-40B4-BE49-F238E27FC236}">
                <a16:creationId xmlns:a16="http://schemas.microsoft.com/office/drawing/2014/main" id="{023E5D26-0190-3A4B-9855-32BA43DF883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0763" y="1062537"/>
            <a:ext cx="541350" cy="5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298;p21">
            <a:extLst>
              <a:ext uri="{FF2B5EF4-FFF2-40B4-BE49-F238E27FC236}">
                <a16:creationId xmlns:a16="http://schemas.microsoft.com/office/drawing/2014/main" id="{69C2CB7C-6E9C-7947-AA7C-524FC7A74E77}"/>
              </a:ext>
            </a:extLst>
          </p:cNvPr>
          <p:cNvSpPr/>
          <p:nvPr/>
        </p:nvSpPr>
        <p:spPr>
          <a:xfrm>
            <a:off x="2564036" y="1070242"/>
            <a:ext cx="1431900" cy="8791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84" name="Google Shape;175;p19">
            <a:extLst>
              <a:ext uri="{FF2B5EF4-FFF2-40B4-BE49-F238E27FC236}">
                <a16:creationId xmlns:a16="http://schemas.microsoft.com/office/drawing/2014/main" id="{D97CDAD9-B82B-044A-A55C-4FCA676B9CBA}"/>
              </a:ext>
            </a:extLst>
          </p:cNvPr>
          <p:cNvSpPr/>
          <p:nvPr/>
        </p:nvSpPr>
        <p:spPr>
          <a:xfrm rot="7094242">
            <a:off x="2975209" y="1856534"/>
            <a:ext cx="111853" cy="1285833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95;p19">
            <a:extLst>
              <a:ext uri="{FF2B5EF4-FFF2-40B4-BE49-F238E27FC236}">
                <a16:creationId xmlns:a16="http://schemas.microsoft.com/office/drawing/2014/main" id="{BED2D3D2-B2E8-5E45-A35B-9E415BBC9ABA}"/>
              </a:ext>
            </a:extLst>
          </p:cNvPr>
          <p:cNvSpPr txBox="1"/>
          <p:nvPr/>
        </p:nvSpPr>
        <p:spPr>
          <a:xfrm>
            <a:off x="2811153" y="2154615"/>
            <a:ext cx="10122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/>
              <a:t>Request</a:t>
            </a:r>
            <a:endParaRPr sz="1000"/>
          </a:p>
        </p:txBody>
      </p:sp>
      <p:sp>
        <p:nvSpPr>
          <p:cNvPr id="86" name="Google Shape;195;p19">
            <a:extLst>
              <a:ext uri="{FF2B5EF4-FFF2-40B4-BE49-F238E27FC236}">
                <a16:creationId xmlns:a16="http://schemas.microsoft.com/office/drawing/2014/main" id="{0B0F9DF9-3110-674F-8E0E-37273B5E7E53}"/>
              </a:ext>
            </a:extLst>
          </p:cNvPr>
          <p:cNvSpPr txBox="1"/>
          <p:nvPr/>
        </p:nvSpPr>
        <p:spPr>
          <a:xfrm>
            <a:off x="2072707" y="2359488"/>
            <a:ext cx="10122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err="1"/>
              <a:t>Responce</a:t>
            </a:r>
            <a:endParaRPr sz="1000"/>
          </a:p>
        </p:txBody>
      </p:sp>
      <p:pic>
        <p:nvPicPr>
          <p:cNvPr id="87" name="Google Shape;220;p20">
            <a:extLst>
              <a:ext uri="{FF2B5EF4-FFF2-40B4-BE49-F238E27FC236}">
                <a16:creationId xmlns:a16="http://schemas.microsoft.com/office/drawing/2014/main" id="{AF7051A4-67E3-BC47-9958-D21CC5D4317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1640" y="1176769"/>
            <a:ext cx="522000" cy="27098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304;p21">
            <a:extLst>
              <a:ext uri="{FF2B5EF4-FFF2-40B4-BE49-F238E27FC236}">
                <a16:creationId xmlns:a16="http://schemas.microsoft.com/office/drawing/2014/main" id="{E7F0EBB9-E8CA-F24C-B08D-EAEBD9F89FB4}"/>
              </a:ext>
            </a:extLst>
          </p:cNvPr>
          <p:cNvSpPr/>
          <p:nvPr/>
        </p:nvSpPr>
        <p:spPr>
          <a:xfrm>
            <a:off x="4694188" y="894638"/>
            <a:ext cx="2719346" cy="83568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175;p19">
            <a:extLst>
              <a:ext uri="{FF2B5EF4-FFF2-40B4-BE49-F238E27FC236}">
                <a16:creationId xmlns:a16="http://schemas.microsoft.com/office/drawing/2014/main" id="{1EBEC7F7-C07D-DA44-BDCC-AFF48805362C}"/>
              </a:ext>
            </a:extLst>
          </p:cNvPr>
          <p:cNvSpPr/>
          <p:nvPr/>
        </p:nvSpPr>
        <p:spPr>
          <a:xfrm>
            <a:off x="5406508" y="1753870"/>
            <a:ext cx="111853" cy="400169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Google Shape;157;p19">
            <a:extLst>
              <a:ext uri="{FF2B5EF4-FFF2-40B4-BE49-F238E27FC236}">
                <a16:creationId xmlns:a16="http://schemas.microsoft.com/office/drawing/2014/main" id="{5C65B288-D0C5-AE4E-9F82-E0D9E053311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2506" y="1203106"/>
            <a:ext cx="377665" cy="35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177;p19">
            <a:extLst>
              <a:ext uri="{FF2B5EF4-FFF2-40B4-BE49-F238E27FC236}">
                <a16:creationId xmlns:a16="http://schemas.microsoft.com/office/drawing/2014/main" id="{C15F5B8A-9C1E-7D47-B474-3ACC86918BC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45174" y="992710"/>
            <a:ext cx="255286" cy="25528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178;p19">
            <a:extLst>
              <a:ext uri="{FF2B5EF4-FFF2-40B4-BE49-F238E27FC236}">
                <a16:creationId xmlns:a16="http://schemas.microsoft.com/office/drawing/2014/main" id="{99CF2AAF-CB27-2645-95C4-33937774EDB0}"/>
              </a:ext>
            </a:extLst>
          </p:cNvPr>
          <p:cNvSpPr txBox="1"/>
          <p:nvPr/>
        </p:nvSpPr>
        <p:spPr>
          <a:xfrm>
            <a:off x="5485448" y="1183773"/>
            <a:ext cx="60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/>
              <a:t>Tesseract OCR</a:t>
            </a:r>
            <a:endParaRPr sz="600" b="1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E4CDFD32-5F29-794E-B386-2C55CB9846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9012" y="4106041"/>
            <a:ext cx="656183" cy="522896"/>
          </a:xfrm>
          <a:prstGeom prst="rect">
            <a:avLst/>
          </a:prstGeom>
        </p:spPr>
      </p:pic>
      <p:pic>
        <p:nvPicPr>
          <p:cNvPr id="94" name="Google Shape;142;p19">
            <a:extLst>
              <a:ext uri="{FF2B5EF4-FFF2-40B4-BE49-F238E27FC236}">
                <a16:creationId xmlns:a16="http://schemas.microsoft.com/office/drawing/2014/main" id="{DC66B204-A619-D24C-BE8B-E7E0446A971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34795" y="1478091"/>
            <a:ext cx="470400" cy="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154;p19">
            <a:extLst>
              <a:ext uri="{FF2B5EF4-FFF2-40B4-BE49-F238E27FC236}">
                <a16:creationId xmlns:a16="http://schemas.microsoft.com/office/drawing/2014/main" id="{35471E6A-3078-BD4F-92BA-354BA96EE9E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95118" y="1425664"/>
            <a:ext cx="216500" cy="2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343;p21">
            <a:extLst>
              <a:ext uri="{FF2B5EF4-FFF2-40B4-BE49-F238E27FC236}">
                <a16:creationId xmlns:a16="http://schemas.microsoft.com/office/drawing/2014/main" id="{10751D6C-A508-8040-9FC8-EEAB4E334B85}"/>
              </a:ext>
            </a:extLst>
          </p:cNvPr>
          <p:cNvSpPr txBox="1"/>
          <p:nvPr/>
        </p:nvSpPr>
        <p:spPr>
          <a:xfrm>
            <a:off x="2635140" y="1442681"/>
            <a:ext cx="1191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/>
              <a:t>User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service</a:t>
            </a:r>
            <a:endParaRPr sz="1000"/>
          </a:p>
        </p:txBody>
      </p:sp>
      <p:pic>
        <p:nvPicPr>
          <p:cNvPr id="97" name="Google Shape;344;p21">
            <a:extLst>
              <a:ext uri="{FF2B5EF4-FFF2-40B4-BE49-F238E27FC236}">
                <a16:creationId xmlns:a16="http://schemas.microsoft.com/office/drawing/2014/main" id="{08EBBFA4-56BD-3247-AD68-4F7E7C088DE7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25014" y="1113913"/>
            <a:ext cx="411552" cy="41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35;p19">
            <a:extLst>
              <a:ext uri="{FF2B5EF4-FFF2-40B4-BE49-F238E27FC236}">
                <a16:creationId xmlns:a16="http://schemas.microsoft.com/office/drawing/2014/main" id="{ECC8E8E4-1C88-2346-B034-487E82F53E5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5707" y="2412699"/>
            <a:ext cx="803062" cy="66576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251FAC1-E6EC-2B43-AE5C-638BB6835C06}"/>
              </a:ext>
            </a:extLst>
          </p:cNvPr>
          <p:cNvSpPr txBox="1"/>
          <p:nvPr/>
        </p:nvSpPr>
        <p:spPr>
          <a:xfrm>
            <a:off x="683568" y="209396"/>
            <a:ext cx="3355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아키텍처 구현 계획 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20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서비스별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아키텍처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1BBEF6-83B8-7849-8DEF-86267069B170}"/>
              </a:ext>
            </a:extLst>
          </p:cNvPr>
          <p:cNvSpPr/>
          <p:nvPr/>
        </p:nvSpPr>
        <p:spPr>
          <a:xfrm>
            <a:off x="442312" y="2797898"/>
            <a:ext cx="1789788" cy="204581"/>
          </a:xfrm>
          <a:prstGeom prst="rect">
            <a:avLst/>
          </a:prstGeom>
          <a:solidFill>
            <a:srgbClr val="F55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A7CE31D-C107-A14E-96AD-68FB13C31140}"/>
              </a:ext>
            </a:extLst>
          </p:cNvPr>
          <p:cNvSpPr/>
          <p:nvPr/>
        </p:nvSpPr>
        <p:spPr>
          <a:xfrm>
            <a:off x="364205" y="3112037"/>
            <a:ext cx="2856344" cy="1746911"/>
          </a:xfrm>
          <a:custGeom>
            <a:avLst/>
            <a:gdLst>
              <a:gd name="connsiteX0" fmla="*/ 0 w 2856344"/>
              <a:gd name="connsiteY0" fmla="*/ 0 h 1746911"/>
              <a:gd name="connsiteX1" fmla="*/ 514142 w 2856344"/>
              <a:gd name="connsiteY1" fmla="*/ 0 h 1746911"/>
              <a:gd name="connsiteX2" fmla="*/ 1142538 w 2856344"/>
              <a:gd name="connsiteY2" fmla="*/ 0 h 1746911"/>
              <a:gd name="connsiteX3" fmla="*/ 1770933 w 2856344"/>
              <a:gd name="connsiteY3" fmla="*/ 0 h 1746911"/>
              <a:gd name="connsiteX4" fmla="*/ 2342202 w 2856344"/>
              <a:gd name="connsiteY4" fmla="*/ 0 h 1746911"/>
              <a:gd name="connsiteX5" fmla="*/ 2856344 w 2856344"/>
              <a:gd name="connsiteY5" fmla="*/ 0 h 1746911"/>
              <a:gd name="connsiteX6" fmla="*/ 2856344 w 2856344"/>
              <a:gd name="connsiteY6" fmla="*/ 564835 h 1746911"/>
              <a:gd name="connsiteX7" fmla="*/ 2856344 w 2856344"/>
              <a:gd name="connsiteY7" fmla="*/ 1112200 h 1746911"/>
              <a:gd name="connsiteX8" fmla="*/ 2856344 w 2856344"/>
              <a:gd name="connsiteY8" fmla="*/ 1746911 h 1746911"/>
              <a:gd name="connsiteX9" fmla="*/ 2256512 w 2856344"/>
              <a:gd name="connsiteY9" fmla="*/ 1746911 h 1746911"/>
              <a:gd name="connsiteX10" fmla="*/ 1713806 w 2856344"/>
              <a:gd name="connsiteY10" fmla="*/ 1746911 h 1746911"/>
              <a:gd name="connsiteX11" fmla="*/ 1085411 w 2856344"/>
              <a:gd name="connsiteY11" fmla="*/ 1746911 h 1746911"/>
              <a:gd name="connsiteX12" fmla="*/ 0 w 2856344"/>
              <a:gd name="connsiteY12" fmla="*/ 1746911 h 1746911"/>
              <a:gd name="connsiteX13" fmla="*/ 0 w 2856344"/>
              <a:gd name="connsiteY13" fmla="*/ 1199546 h 1746911"/>
              <a:gd name="connsiteX14" fmla="*/ 0 w 2856344"/>
              <a:gd name="connsiteY14" fmla="*/ 599773 h 1746911"/>
              <a:gd name="connsiteX15" fmla="*/ 0 w 2856344"/>
              <a:gd name="connsiteY15" fmla="*/ 0 h 1746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56344" h="1746911" extrusionOk="0">
                <a:moveTo>
                  <a:pt x="0" y="0"/>
                </a:moveTo>
                <a:cubicBezTo>
                  <a:pt x="241957" y="-3004"/>
                  <a:pt x="308077" y="42121"/>
                  <a:pt x="514142" y="0"/>
                </a:cubicBezTo>
                <a:cubicBezTo>
                  <a:pt x="720207" y="-42121"/>
                  <a:pt x="943076" y="23754"/>
                  <a:pt x="1142538" y="0"/>
                </a:cubicBezTo>
                <a:cubicBezTo>
                  <a:pt x="1342000" y="-23754"/>
                  <a:pt x="1605689" y="39801"/>
                  <a:pt x="1770933" y="0"/>
                </a:cubicBezTo>
                <a:cubicBezTo>
                  <a:pt x="1936178" y="-39801"/>
                  <a:pt x="2193811" y="60789"/>
                  <a:pt x="2342202" y="0"/>
                </a:cubicBezTo>
                <a:cubicBezTo>
                  <a:pt x="2490593" y="-60789"/>
                  <a:pt x="2663631" y="38778"/>
                  <a:pt x="2856344" y="0"/>
                </a:cubicBezTo>
                <a:cubicBezTo>
                  <a:pt x="2904165" y="278179"/>
                  <a:pt x="2831891" y="348394"/>
                  <a:pt x="2856344" y="564835"/>
                </a:cubicBezTo>
                <a:cubicBezTo>
                  <a:pt x="2880797" y="781277"/>
                  <a:pt x="2800517" y="857448"/>
                  <a:pt x="2856344" y="1112200"/>
                </a:cubicBezTo>
                <a:cubicBezTo>
                  <a:pt x="2912171" y="1366953"/>
                  <a:pt x="2807420" y="1561795"/>
                  <a:pt x="2856344" y="1746911"/>
                </a:cubicBezTo>
                <a:cubicBezTo>
                  <a:pt x="2581977" y="1797153"/>
                  <a:pt x="2512592" y="1722368"/>
                  <a:pt x="2256512" y="1746911"/>
                </a:cubicBezTo>
                <a:cubicBezTo>
                  <a:pt x="2000432" y="1771454"/>
                  <a:pt x="1838897" y="1715322"/>
                  <a:pt x="1713806" y="1746911"/>
                </a:cubicBezTo>
                <a:cubicBezTo>
                  <a:pt x="1588715" y="1778500"/>
                  <a:pt x="1385811" y="1680836"/>
                  <a:pt x="1085411" y="1746911"/>
                </a:cubicBezTo>
                <a:cubicBezTo>
                  <a:pt x="785012" y="1812986"/>
                  <a:pt x="324534" y="1642938"/>
                  <a:pt x="0" y="1746911"/>
                </a:cubicBezTo>
                <a:cubicBezTo>
                  <a:pt x="-56938" y="1513914"/>
                  <a:pt x="5554" y="1378126"/>
                  <a:pt x="0" y="1199546"/>
                </a:cubicBezTo>
                <a:cubicBezTo>
                  <a:pt x="-5554" y="1020966"/>
                  <a:pt x="37152" y="869275"/>
                  <a:pt x="0" y="599773"/>
                </a:cubicBezTo>
                <a:cubicBezTo>
                  <a:pt x="-37152" y="330271"/>
                  <a:pt x="58011" y="169801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19693994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Google Shape;306;p21">
            <a:extLst>
              <a:ext uri="{FF2B5EF4-FFF2-40B4-BE49-F238E27FC236}">
                <a16:creationId xmlns:a16="http://schemas.microsoft.com/office/drawing/2014/main" id="{44C79634-8F25-D04E-B7AC-EE0A57258073}"/>
              </a:ext>
            </a:extLst>
          </p:cNvPr>
          <p:cNvSpPr txBox="1"/>
          <p:nvPr/>
        </p:nvSpPr>
        <p:spPr>
          <a:xfrm>
            <a:off x="392620" y="2709319"/>
            <a:ext cx="3859761" cy="216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OCR-processing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000" b="1">
                <a:latin typeface="NanumGothic" panose="020D0604000000000000" pitchFamily="34" charset="-127"/>
                <a:ea typeface="NanumGothic" panose="020D0604000000000000" pitchFamily="34" charset="-127"/>
              </a:rPr>
              <a:t>이미지프레임 저장 </a:t>
            </a:r>
            <a:r>
              <a:rPr lang="en-US" altLang="ko-KR" sz="1000" b="1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000" b="1">
                <a:latin typeface="NanumGothic" panose="020D0604000000000000" pitchFamily="34" charset="-127"/>
                <a:ea typeface="NanumGothic" panose="020D0604000000000000" pitchFamily="34" charset="-127"/>
              </a:rPr>
              <a:t>데이터 추출</a:t>
            </a:r>
            <a:r>
              <a:rPr lang="en-US" altLang="ko-KR" sz="1000" b="1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Object </a:t>
            </a:r>
            <a:r>
              <a:rPr lang="en-US" altLang="ko-KR" sz="1000" err="1">
                <a:latin typeface="NanumGothic" panose="020D0604000000000000" pitchFamily="34" charset="-127"/>
                <a:ea typeface="NanumGothic" panose="020D0604000000000000" pitchFamily="34" charset="-127"/>
              </a:rPr>
              <a:t>Stroage</a:t>
            </a: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에 효율적 저장</a:t>
            </a:r>
            <a:endParaRPr lang="en-US" altLang="ko-KR" sz="10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>
                <a:latin typeface="NanumGothic" panose="020D0604000000000000" pitchFamily="34" charset="-127"/>
                <a:ea typeface="NanumGothic" panose="020D0604000000000000" pitchFamily="34" charset="-127"/>
              </a:rPr>
              <a:t>데이터 가공 및 수집</a:t>
            </a:r>
            <a:endParaRPr lang="en-US" altLang="ko-KR" sz="10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OpenCV, Tesseract OCR </a:t>
            </a: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을 활용해 정보 추출</a:t>
            </a:r>
            <a:endParaRPr lang="en-US" altLang="ko-KR" sz="10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데이터 전처리</a:t>
            </a:r>
            <a:endParaRPr lang="en-US" altLang="ko-KR" sz="10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>
                <a:latin typeface="NanumGothic" panose="020D0604000000000000" pitchFamily="34" charset="-127"/>
                <a:ea typeface="NanumGothic" panose="020D0604000000000000" pitchFamily="34" charset="-127"/>
              </a:rPr>
              <a:t>활용 </a:t>
            </a:r>
            <a:r>
              <a:rPr lang="en-US" altLang="ko-KR" sz="1000" b="1">
                <a:latin typeface="NanumGothic" panose="020D0604000000000000" pitchFamily="34" charset="-127"/>
                <a:ea typeface="NanumGothic" panose="020D0604000000000000" pitchFamily="34" charset="-127"/>
              </a:rPr>
              <a:t>API</a:t>
            </a:r>
            <a:r>
              <a:rPr lang="ko-KR" altLang="en-US" sz="1000" b="1">
                <a:latin typeface="NanumGothic" panose="020D0604000000000000" pitchFamily="34" charset="-127"/>
                <a:ea typeface="NanumGothic" panose="020D0604000000000000" pitchFamily="34" charset="-127"/>
              </a:rPr>
              <a:t> 및 사이드 스택</a:t>
            </a:r>
            <a:endParaRPr lang="en-US" altLang="ko-KR" sz="10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err="1">
                <a:latin typeface="NanumGothic" panose="020D0604000000000000" pitchFamily="34" charset="-127"/>
                <a:ea typeface="NanumGothic" panose="020D0604000000000000" pitchFamily="34" charset="-127"/>
              </a:rPr>
              <a:t>KaKao</a:t>
            </a: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 API, OpenCV, Tesseract, spark </a:t>
            </a: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등</a:t>
            </a:r>
            <a:endParaRPr sz="9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4483F5-3326-CD4B-8436-F1695966AB22}"/>
              </a:ext>
            </a:extLst>
          </p:cNvPr>
          <p:cNvSpPr txBox="1"/>
          <p:nvPr/>
        </p:nvSpPr>
        <p:spPr>
          <a:xfrm>
            <a:off x="7198052" y="4803998"/>
            <a:ext cx="18966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 </a:t>
            </a:r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 오픈 인프라 경진대회</a:t>
            </a:r>
          </a:p>
        </p:txBody>
      </p:sp>
    </p:spTree>
    <p:extLst>
      <p:ext uri="{BB962C8B-B14F-4D97-AF65-F5344CB8AC3E}">
        <p14:creationId xmlns:p14="http://schemas.microsoft.com/office/powerpoint/2010/main" val="2896904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89BA77-1DBC-3E47-9B51-3F84A6F54A81}"/>
              </a:ext>
            </a:extLst>
          </p:cNvPr>
          <p:cNvSpPr txBox="1"/>
          <p:nvPr/>
        </p:nvSpPr>
        <p:spPr>
          <a:xfrm>
            <a:off x="467544" y="771550"/>
            <a:ext cx="76193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>
              <a:lnSpc>
                <a:spcPct val="120000"/>
              </a:lnSpc>
            </a:pPr>
            <a:r>
              <a:rPr lang="en-US" altLang="ko-KR" sz="1300" b="1">
                <a:latin typeface="NanumGothic" panose="020D0604000000000000" pitchFamily="34" charset="-127"/>
                <a:ea typeface="NanumGothic" panose="020D0604000000000000" pitchFamily="34" charset="-127"/>
              </a:rPr>
              <a:t># SaaS </a:t>
            </a:r>
            <a:r>
              <a:rPr lang="ko-KR" altLang="en-US" sz="1300" b="1">
                <a:latin typeface="NanumGothic" panose="020D0604000000000000" pitchFamily="34" charset="-127"/>
                <a:ea typeface="NanumGothic" panose="020D0604000000000000" pitchFamily="34" charset="-127"/>
              </a:rPr>
              <a:t>서비스 개발을 위한 </a:t>
            </a:r>
            <a:r>
              <a:rPr lang="ko-KR" altLang="en-US" sz="13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클라우드 환경 </a:t>
            </a:r>
            <a:r>
              <a:rPr lang="ko-KR" altLang="en-US" sz="1300" b="1">
                <a:latin typeface="NanumGothic" panose="020D0604000000000000" pitchFamily="34" charset="-127"/>
                <a:ea typeface="NanumGothic" panose="020D0604000000000000" pitchFamily="34" charset="-127"/>
              </a:rPr>
              <a:t>구축 시 </a:t>
            </a:r>
            <a:r>
              <a:rPr lang="ko-KR" altLang="en-US" sz="13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고려사항</a:t>
            </a:r>
            <a:endParaRPr lang="en-US" altLang="ko-KR" sz="1300" b="1">
              <a:solidFill>
                <a:srgbClr val="ED494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defTabSz="1219170" latinLnBrk="1">
              <a:lnSpc>
                <a:spcPct val="120000"/>
              </a:lnSpc>
            </a:pPr>
            <a:r>
              <a:rPr lang="en-US" altLang="ko-KR" sz="10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(NCP </a:t>
            </a:r>
            <a:r>
              <a:rPr lang="ko-KR" altLang="en-US" sz="10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클라우드 환경에서 아코디언을 활용한 컨테이너 환경 구축</a:t>
            </a:r>
            <a:r>
              <a:rPr lang="en-US" altLang="ko-KR" sz="10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742950" lvl="1" indent="-285750" defTabSz="121917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defTabSz="121917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어떻게 컨테이너들을 구획할 것인가</a:t>
            </a:r>
            <a:r>
              <a:rPr lang="en-US" altLang="ko-KR" sz="11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 </a:t>
            </a:r>
            <a:r>
              <a:rPr lang="ko-KR" altLang="en-US" sz="11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어떤 마이크로 서비스를 구성할 것인가</a:t>
            </a:r>
            <a:r>
              <a:rPr lang="en-US" altLang="ko-KR" sz="11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marL="1257300" lvl="2" indent="-342900" defTabSz="1219170">
              <a:lnSpc>
                <a:spcPct val="120000"/>
              </a:lnSpc>
              <a:buFont typeface="+mj-lt"/>
              <a:buAutoNum type="alphaLcPeriod"/>
            </a:pPr>
            <a:r>
              <a:rPr lang="en-US" altLang="ko-KR" sz="11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API gateway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통한 관리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실제 </a:t>
            </a:r>
            <a:r>
              <a:rPr lang="ko-KR" altLang="en-US" sz="110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백엔드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서비스 또는 데이터와 접속하고 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API 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호출에 대한 정책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인증 및 일반 액세스 제어를 적용하여 중요한 데이터를 보호하는 트래픽 관리</a:t>
            </a:r>
            <a:endParaRPr lang="en-US" altLang="ko-KR" sz="11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257300" lvl="2" indent="-342900" defTabSz="1219170">
              <a:lnSpc>
                <a:spcPct val="120000"/>
              </a:lnSpc>
              <a:buFont typeface="+mj-lt"/>
              <a:buAutoNum type="alphaLcPeriod"/>
            </a:pP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User Container / Data-processing Container / OCR-processing Container 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기반의 </a:t>
            </a:r>
            <a:r>
              <a:rPr lang="en-US" altLang="ko-KR" sz="1100" b="1">
                <a:latin typeface="NanumGothic" panose="020D0604000000000000" pitchFamily="34" charset="-127"/>
                <a:ea typeface="NanumGothic" panose="020D0604000000000000" pitchFamily="34" charset="-127"/>
              </a:rPr>
              <a:t>Micro Service 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구성 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주요 서비스 중심으로 컨테이너 구획화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 defTabSz="1219170">
              <a:lnSpc>
                <a:spcPct val="120000"/>
              </a:lnSpc>
            </a:pPr>
            <a:endParaRPr lang="en-US" altLang="ko-KR" sz="11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defTabSz="121917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서비스에 부합하는 클라우드 네이티브 기술을 어떻게 적용할 것인가</a:t>
            </a:r>
            <a:r>
              <a:rPr lang="en-US" altLang="ko-KR" sz="11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marL="1200150" lvl="2" indent="-285750" defTabSz="1219170">
              <a:lnSpc>
                <a:spcPct val="120000"/>
              </a:lnSpc>
              <a:buFont typeface="+mj-lt"/>
              <a:buAutoNum type="alphaLcPeriod"/>
            </a:pPr>
            <a:r>
              <a:rPr lang="en-US" altLang="ko-KR" sz="11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Service mesh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Spring Cloud Eureka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활용하여 어플리케이션 수준의 라이브러리에서 필요한 기능 들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트래픽 제어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10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로드밸런싱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보안 설정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구현</a:t>
            </a:r>
            <a:endParaRPr lang="en-US" altLang="ko-KR" sz="11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200150" lvl="2" indent="-285750" defTabSz="1219170">
              <a:lnSpc>
                <a:spcPct val="120000"/>
              </a:lnSpc>
              <a:buFont typeface="+mj-lt"/>
              <a:buAutoNum type="alphaLcPeriod"/>
            </a:pPr>
            <a:r>
              <a:rPr lang="en-US" altLang="ko-KR" sz="11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Storage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object storage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활용한 비용 효율적 </a:t>
            </a:r>
            <a:r>
              <a:rPr lang="ko-KR" altLang="en-US" sz="110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아키텍쳐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설계</a:t>
            </a:r>
            <a:endParaRPr lang="en-US" altLang="ko-KR" sz="11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200150" lvl="2" indent="-285750" defTabSz="1219170">
              <a:lnSpc>
                <a:spcPct val="120000"/>
              </a:lnSpc>
              <a:buFont typeface="+mj-lt"/>
              <a:buAutoNum type="alphaLcPeriod"/>
            </a:pPr>
            <a:r>
              <a:rPr lang="en-US" altLang="ko-KR" sz="1100" b="1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Provisoning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로그인한 사용자의 검색어를 기준으로 시스템 자원을 할당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배치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배포해 둠으로써 사용자 맞춤의 장소 정보 제공</a:t>
            </a:r>
            <a:endParaRPr lang="en-US" altLang="ko-KR" sz="11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200150" lvl="2" indent="-285750" defTabSz="1219170">
              <a:lnSpc>
                <a:spcPct val="120000"/>
              </a:lnSpc>
              <a:buFont typeface="+mj-lt"/>
              <a:buAutoNum type="alphaLcPeriod"/>
            </a:pPr>
            <a:endParaRPr lang="en-US" altLang="ko-KR" sz="11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defTabSz="121917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필요한 서버와 스토리지는 어느 정도가 될 것인가</a:t>
            </a:r>
            <a:r>
              <a:rPr lang="en-US" altLang="ko-KR" sz="11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marL="1200150" lvl="2" indent="-285750" defTabSz="1219170">
              <a:lnSpc>
                <a:spcPct val="120000"/>
              </a:lnSpc>
              <a:buFont typeface="+mj-lt"/>
              <a:buAutoNum type="alphaLcPeriod"/>
            </a:pPr>
            <a:r>
              <a:rPr lang="ko-KR" altLang="en-US" sz="11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아코디언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통해 어플리케이션 운영관리를 수행함으로써 필요한 자원 계산</a:t>
            </a:r>
            <a:endParaRPr lang="en-US" altLang="ko-KR" sz="11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defTabSz="1219170">
              <a:buFont typeface="+mj-lt"/>
              <a:buAutoNum type="arabicPeriod"/>
            </a:pPr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15A9DC-FBA2-8449-82A8-16BB5D631627}"/>
              </a:ext>
            </a:extLst>
          </p:cNvPr>
          <p:cNvSpPr txBox="1"/>
          <p:nvPr/>
        </p:nvSpPr>
        <p:spPr>
          <a:xfrm>
            <a:off x="683568" y="209396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아키텍처 구현 계획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고려사항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1A3AF-338B-BC43-8E7F-F4234104D84F}"/>
              </a:ext>
            </a:extLst>
          </p:cNvPr>
          <p:cNvSpPr txBox="1"/>
          <p:nvPr/>
        </p:nvSpPr>
        <p:spPr>
          <a:xfrm>
            <a:off x="7198052" y="4803998"/>
            <a:ext cx="18966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 </a:t>
            </a:r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 오픈 인프라 경진대회</a:t>
            </a:r>
          </a:p>
        </p:txBody>
      </p:sp>
    </p:spTree>
    <p:extLst>
      <p:ext uri="{BB962C8B-B14F-4D97-AF65-F5344CB8AC3E}">
        <p14:creationId xmlns:p14="http://schemas.microsoft.com/office/powerpoint/2010/main" val="3545842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4251FAC1-E6EC-2B43-AE5C-638BB6835C06}"/>
              </a:ext>
            </a:extLst>
          </p:cNvPr>
          <p:cNvSpPr txBox="1"/>
          <p:nvPr/>
        </p:nvSpPr>
        <p:spPr>
          <a:xfrm>
            <a:off x="683568" y="209396"/>
            <a:ext cx="472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아키텍처 구현 계획 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고려사항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DCF49-550E-6D47-AB8B-9817EEF18932}"/>
              </a:ext>
            </a:extLst>
          </p:cNvPr>
          <p:cNvSpPr txBox="1"/>
          <p:nvPr/>
        </p:nvSpPr>
        <p:spPr>
          <a:xfrm>
            <a:off x="1437129" y="1342568"/>
            <a:ext cx="62697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 latinLnBrk="1"/>
            <a:r>
              <a:rPr lang="ko-KR" altLang="en-US" sz="1100" b="1">
                <a:latin typeface="NanumGothic" panose="020D0604000000000000" pitchFamily="34" charset="-127"/>
                <a:ea typeface="NanumGothic" panose="020D0604000000000000" pitchFamily="34" charset="-127"/>
              </a:rPr>
              <a:t>고려사항</a:t>
            </a:r>
            <a:endParaRPr lang="en-US" altLang="ko-KR" sz="11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 latinLnBrk="1"/>
            <a:endParaRPr lang="en-US" altLang="ko-KR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3F4573-5AC6-5440-863C-1EAD0A8845DB}"/>
              </a:ext>
            </a:extLst>
          </p:cNvPr>
          <p:cNvSpPr/>
          <p:nvPr/>
        </p:nvSpPr>
        <p:spPr>
          <a:xfrm>
            <a:off x="1386653" y="1301916"/>
            <a:ext cx="6370694" cy="1269834"/>
          </a:xfrm>
          <a:custGeom>
            <a:avLst/>
            <a:gdLst>
              <a:gd name="connsiteX0" fmla="*/ 0 w 6370694"/>
              <a:gd name="connsiteY0" fmla="*/ 0 h 1269834"/>
              <a:gd name="connsiteX1" fmla="*/ 515447 w 6370694"/>
              <a:gd name="connsiteY1" fmla="*/ 0 h 1269834"/>
              <a:gd name="connsiteX2" fmla="*/ 1030894 w 6370694"/>
              <a:gd name="connsiteY2" fmla="*/ 0 h 1269834"/>
              <a:gd name="connsiteX3" fmla="*/ 1482634 w 6370694"/>
              <a:gd name="connsiteY3" fmla="*/ 0 h 1269834"/>
              <a:gd name="connsiteX4" fmla="*/ 1870667 w 6370694"/>
              <a:gd name="connsiteY4" fmla="*/ 0 h 1269834"/>
              <a:gd name="connsiteX5" fmla="*/ 2449821 w 6370694"/>
              <a:gd name="connsiteY5" fmla="*/ 0 h 1269834"/>
              <a:gd name="connsiteX6" fmla="*/ 3156389 w 6370694"/>
              <a:gd name="connsiteY6" fmla="*/ 0 h 1269834"/>
              <a:gd name="connsiteX7" fmla="*/ 3671836 w 6370694"/>
              <a:gd name="connsiteY7" fmla="*/ 0 h 1269834"/>
              <a:gd name="connsiteX8" fmla="*/ 4378404 w 6370694"/>
              <a:gd name="connsiteY8" fmla="*/ 0 h 1269834"/>
              <a:gd name="connsiteX9" fmla="*/ 4766437 w 6370694"/>
              <a:gd name="connsiteY9" fmla="*/ 0 h 1269834"/>
              <a:gd name="connsiteX10" fmla="*/ 5409298 w 6370694"/>
              <a:gd name="connsiteY10" fmla="*/ 0 h 1269834"/>
              <a:gd name="connsiteX11" fmla="*/ 6370694 w 6370694"/>
              <a:gd name="connsiteY11" fmla="*/ 0 h 1269834"/>
              <a:gd name="connsiteX12" fmla="*/ 6370694 w 6370694"/>
              <a:gd name="connsiteY12" fmla="*/ 435976 h 1269834"/>
              <a:gd name="connsiteX13" fmla="*/ 6370694 w 6370694"/>
              <a:gd name="connsiteY13" fmla="*/ 859254 h 1269834"/>
              <a:gd name="connsiteX14" fmla="*/ 6370694 w 6370694"/>
              <a:gd name="connsiteY14" fmla="*/ 1269834 h 1269834"/>
              <a:gd name="connsiteX15" fmla="*/ 5791540 w 6370694"/>
              <a:gd name="connsiteY15" fmla="*/ 1269834 h 1269834"/>
              <a:gd name="connsiteX16" fmla="*/ 5212386 w 6370694"/>
              <a:gd name="connsiteY16" fmla="*/ 1269834 h 1269834"/>
              <a:gd name="connsiteX17" fmla="*/ 4569525 w 6370694"/>
              <a:gd name="connsiteY17" fmla="*/ 1269834 h 1269834"/>
              <a:gd name="connsiteX18" fmla="*/ 4117785 w 6370694"/>
              <a:gd name="connsiteY18" fmla="*/ 1269834 h 1269834"/>
              <a:gd name="connsiteX19" fmla="*/ 3602338 w 6370694"/>
              <a:gd name="connsiteY19" fmla="*/ 1269834 h 1269834"/>
              <a:gd name="connsiteX20" fmla="*/ 2895770 w 6370694"/>
              <a:gd name="connsiteY20" fmla="*/ 1269834 h 1269834"/>
              <a:gd name="connsiteX21" fmla="*/ 2507737 w 6370694"/>
              <a:gd name="connsiteY21" fmla="*/ 1269834 h 1269834"/>
              <a:gd name="connsiteX22" fmla="*/ 1801169 w 6370694"/>
              <a:gd name="connsiteY22" fmla="*/ 1269834 h 1269834"/>
              <a:gd name="connsiteX23" fmla="*/ 1413136 w 6370694"/>
              <a:gd name="connsiteY23" fmla="*/ 1269834 h 1269834"/>
              <a:gd name="connsiteX24" fmla="*/ 897689 w 6370694"/>
              <a:gd name="connsiteY24" fmla="*/ 1269834 h 1269834"/>
              <a:gd name="connsiteX25" fmla="*/ 0 w 6370694"/>
              <a:gd name="connsiteY25" fmla="*/ 1269834 h 1269834"/>
              <a:gd name="connsiteX26" fmla="*/ 0 w 6370694"/>
              <a:gd name="connsiteY26" fmla="*/ 859254 h 1269834"/>
              <a:gd name="connsiteX27" fmla="*/ 0 w 6370694"/>
              <a:gd name="connsiteY27" fmla="*/ 435976 h 1269834"/>
              <a:gd name="connsiteX28" fmla="*/ 0 w 6370694"/>
              <a:gd name="connsiteY28" fmla="*/ 0 h 1269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370694" h="1269834" extrusionOk="0">
                <a:moveTo>
                  <a:pt x="0" y="0"/>
                </a:moveTo>
                <a:cubicBezTo>
                  <a:pt x="232110" y="-37436"/>
                  <a:pt x="343191" y="54701"/>
                  <a:pt x="515447" y="0"/>
                </a:cubicBezTo>
                <a:cubicBezTo>
                  <a:pt x="687703" y="-54701"/>
                  <a:pt x="914972" y="41961"/>
                  <a:pt x="1030894" y="0"/>
                </a:cubicBezTo>
                <a:cubicBezTo>
                  <a:pt x="1146816" y="-41961"/>
                  <a:pt x="1342054" y="10580"/>
                  <a:pt x="1482634" y="0"/>
                </a:cubicBezTo>
                <a:cubicBezTo>
                  <a:pt x="1623214" y="-10580"/>
                  <a:pt x="1715424" y="15936"/>
                  <a:pt x="1870667" y="0"/>
                </a:cubicBezTo>
                <a:cubicBezTo>
                  <a:pt x="2025910" y="-15936"/>
                  <a:pt x="2255785" y="58173"/>
                  <a:pt x="2449821" y="0"/>
                </a:cubicBezTo>
                <a:cubicBezTo>
                  <a:pt x="2643857" y="-58173"/>
                  <a:pt x="2909957" y="11994"/>
                  <a:pt x="3156389" y="0"/>
                </a:cubicBezTo>
                <a:cubicBezTo>
                  <a:pt x="3402821" y="-11994"/>
                  <a:pt x="3524803" y="26444"/>
                  <a:pt x="3671836" y="0"/>
                </a:cubicBezTo>
                <a:cubicBezTo>
                  <a:pt x="3818869" y="-26444"/>
                  <a:pt x="4113688" y="2028"/>
                  <a:pt x="4378404" y="0"/>
                </a:cubicBezTo>
                <a:cubicBezTo>
                  <a:pt x="4643120" y="-2028"/>
                  <a:pt x="4600946" y="14626"/>
                  <a:pt x="4766437" y="0"/>
                </a:cubicBezTo>
                <a:cubicBezTo>
                  <a:pt x="4931928" y="-14626"/>
                  <a:pt x="5243938" y="58470"/>
                  <a:pt x="5409298" y="0"/>
                </a:cubicBezTo>
                <a:cubicBezTo>
                  <a:pt x="5574658" y="-58470"/>
                  <a:pt x="6166394" y="8648"/>
                  <a:pt x="6370694" y="0"/>
                </a:cubicBezTo>
                <a:cubicBezTo>
                  <a:pt x="6382268" y="193381"/>
                  <a:pt x="6331874" y="338742"/>
                  <a:pt x="6370694" y="435976"/>
                </a:cubicBezTo>
                <a:cubicBezTo>
                  <a:pt x="6409514" y="533210"/>
                  <a:pt x="6358199" y="696547"/>
                  <a:pt x="6370694" y="859254"/>
                </a:cubicBezTo>
                <a:cubicBezTo>
                  <a:pt x="6383189" y="1021961"/>
                  <a:pt x="6366055" y="1134089"/>
                  <a:pt x="6370694" y="1269834"/>
                </a:cubicBezTo>
                <a:cubicBezTo>
                  <a:pt x="6248880" y="1314526"/>
                  <a:pt x="6050068" y="1206735"/>
                  <a:pt x="5791540" y="1269834"/>
                </a:cubicBezTo>
                <a:cubicBezTo>
                  <a:pt x="5533012" y="1332933"/>
                  <a:pt x="5369507" y="1264772"/>
                  <a:pt x="5212386" y="1269834"/>
                </a:cubicBezTo>
                <a:cubicBezTo>
                  <a:pt x="5055265" y="1274896"/>
                  <a:pt x="4789536" y="1253974"/>
                  <a:pt x="4569525" y="1269834"/>
                </a:cubicBezTo>
                <a:cubicBezTo>
                  <a:pt x="4349514" y="1285694"/>
                  <a:pt x="4328625" y="1216740"/>
                  <a:pt x="4117785" y="1269834"/>
                </a:cubicBezTo>
                <a:cubicBezTo>
                  <a:pt x="3906945" y="1322928"/>
                  <a:pt x="3761282" y="1223382"/>
                  <a:pt x="3602338" y="1269834"/>
                </a:cubicBezTo>
                <a:cubicBezTo>
                  <a:pt x="3443394" y="1316286"/>
                  <a:pt x="3242082" y="1257889"/>
                  <a:pt x="2895770" y="1269834"/>
                </a:cubicBezTo>
                <a:cubicBezTo>
                  <a:pt x="2549458" y="1281779"/>
                  <a:pt x="2635329" y="1241234"/>
                  <a:pt x="2507737" y="1269834"/>
                </a:cubicBezTo>
                <a:cubicBezTo>
                  <a:pt x="2380145" y="1298434"/>
                  <a:pt x="2108852" y="1190583"/>
                  <a:pt x="1801169" y="1269834"/>
                </a:cubicBezTo>
                <a:cubicBezTo>
                  <a:pt x="1493486" y="1349085"/>
                  <a:pt x="1500278" y="1237940"/>
                  <a:pt x="1413136" y="1269834"/>
                </a:cubicBezTo>
                <a:cubicBezTo>
                  <a:pt x="1325994" y="1301728"/>
                  <a:pt x="1056076" y="1262121"/>
                  <a:pt x="897689" y="1269834"/>
                </a:cubicBezTo>
                <a:cubicBezTo>
                  <a:pt x="739302" y="1277547"/>
                  <a:pt x="187728" y="1184055"/>
                  <a:pt x="0" y="1269834"/>
                </a:cubicBezTo>
                <a:cubicBezTo>
                  <a:pt x="-14927" y="1166064"/>
                  <a:pt x="16805" y="978146"/>
                  <a:pt x="0" y="859254"/>
                </a:cubicBezTo>
                <a:cubicBezTo>
                  <a:pt x="-16805" y="740362"/>
                  <a:pt x="45981" y="522696"/>
                  <a:pt x="0" y="435976"/>
                </a:cubicBezTo>
                <a:cubicBezTo>
                  <a:pt x="-45981" y="349256"/>
                  <a:pt x="22020" y="187816"/>
                  <a:pt x="0" y="0"/>
                </a:cubicBezTo>
                <a:close/>
              </a:path>
            </a:pathLst>
          </a:custGeom>
          <a:noFill/>
          <a:ln w="12700">
            <a:solidFill>
              <a:srgbClr val="ED4949"/>
            </a:solidFill>
            <a:extLst>
              <a:ext uri="{C807C97D-BFC1-408E-A445-0C87EB9F89A2}">
                <ask:lineSketchStyleProps xmlns:ask="http://schemas.microsoft.com/office/drawing/2018/sketchyshapes" sd="41792680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A11D3C-02D4-9741-B90D-E09C422169BE}"/>
              </a:ext>
            </a:extLst>
          </p:cNvPr>
          <p:cNvSpPr/>
          <p:nvPr/>
        </p:nvSpPr>
        <p:spPr>
          <a:xfrm>
            <a:off x="1350575" y="2773690"/>
            <a:ext cx="6406772" cy="518140"/>
          </a:xfrm>
          <a:custGeom>
            <a:avLst/>
            <a:gdLst>
              <a:gd name="connsiteX0" fmla="*/ 0 w 6406772"/>
              <a:gd name="connsiteY0" fmla="*/ 0 h 518140"/>
              <a:gd name="connsiteX1" fmla="*/ 454298 w 6406772"/>
              <a:gd name="connsiteY1" fmla="*/ 0 h 518140"/>
              <a:gd name="connsiteX2" fmla="*/ 1164868 w 6406772"/>
              <a:gd name="connsiteY2" fmla="*/ 0 h 518140"/>
              <a:gd name="connsiteX3" fmla="*/ 1875437 w 6406772"/>
              <a:gd name="connsiteY3" fmla="*/ 0 h 518140"/>
              <a:gd name="connsiteX4" fmla="*/ 2457871 w 6406772"/>
              <a:gd name="connsiteY4" fmla="*/ 0 h 518140"/>
              <a:gd name="connsiteX5" fmla="*/ 2976237 w 6406772"/>
              <a:gd name="connsiteY5" fmla="*/ 0 h 518140"/>
              <a:gd name="connsiteX6" fmla="*/ 3494603 w 6406772"/>
              <a:gd name="connsiteY6" fmla="*/ 0 h 518140"/>
              <a:gd name="connsiteX7" fmla="*/ 3884834 w 6406772"/>
              <a:gd name="connsiteY7" fmla="*/ 0 h 518140"/>
              <a:gd name="connsiteX8" fmla="*/ 4467267 w 6406772"/>
              <a:gd name="connsiteY8" fmla="*/ 0 h 518140"/>
              <a:gd name="connsiteX9" fmla="*/ 5113769 w 6406772"/>
              <a:gd name="connsiteY9" fmla="*/ 0 h 518140"/>
              <a:gd name="connsiteX10" fmla="*/ 5760270 w 6406772"/>
              <a:gd name="connsiteY10" fmla="*/ 0 h 518140"/>
              <a:gd name="connsiteX11" fmla="*/ 6406772 w 6406772"/>
              <a:gd name="connsiteY11" fmla="*/ 0 h 518140"/>
              <a:gd name="connsiteX12" fmla="*/ 6406772 w 6406772"/>
              <a:gd name="connsiteY12" fmla="*/ 518140 h 518140"/>
              <a:gd name="connsiteX13" fmla="*/ 5760270 w 6406772"/>
              <a:gd name="connsiteY13" fmla="*/ 518140 h 518140"/>
              <a:gd name="connsiteX14" fmla="*/ 5370040 w 6406772"/>
              <a:gd name="connsiteY14" fmla="*/ 518140 h 518140"/>
              <a:gd name="connsiteX15" fmla="*/ 4979809 w 6406772"/>
              <a:gd name="connsiteY15" fmla="*/ 518140 h 518140"/>
              <a:gd name="connsiteX16" fmla="*/ 4269240 w 6406772"/>
              <a:gd name="connsiteY16" fmla="*/ 518140 h 518140"/>
              <a:gd name="connsiteX17" fmla="*/ 3750874 w 6406772"/>
              <a:gd name="connsiteY17" fmla="*/ 518140 h 518140"/>
              <a:gd name="connsiteX18" fmla="*/ 3040305 w 6406772"/>
              <a:gd name="connsiteY18" fmla="*/ 518140 h 518140"/>
              <a:gd name="connsiteX19" fmla="*/ 2650074 w 6406772"/>
              <a:gd name="connsiteY19" fmla="*/ 518140 h 518140"/>
              <a:gd name="connsiteX20" fmla="*/ 2131708 w 6406772"/>
              <a:gd name="connsiteY20" fmla="*/ 518140 h 518140"/>
              <a:gd name="connsiteX21" fmla="*/ 1677409 w 6406772"/>
              <a:gd name="connsiteY21" fmla="*/ 518140 h 518140"/>
              <a:gd name="connsiteX22" fmla="*/ 1030908 w 6406772"/>
              <a:gd name="connsiteY22" fmla="*/ 518140 h 518140"/>
              <a:gd name="connsiteX23" fmla="*/ 0 w 6406772"/>
              <a:gd name="connsiteY23" fmla="*/ 518140 h 518140"/>
              <a:gd name="connsiteX24" fmla="*/ 0 w 6406772"/>
              <a:gd name="connsiteY24" fmla="*/ 0 h 51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06772" h="518140" extrusionOk="0">
                <a:moveTo>
                  <a:pt x="0" y="0"/>
                </a:moveTo>
                <a:cubicBezTo>
                  <a:pt x="129917" y="-37897"/>
                  <a:pt x="243512" y="15166"/>
                  <a:pt x="454298" y="0"/>
                </a:cubicBezTo>
                <a:cubicBezTo>
                  <a:pt x="665084" y="-15166"/>
                  <a:pt x="831299" y="36908"/>
                  <a:pt x="1164868" y="0"/>
                </a:cubicBezTo>
                <a:cubicBezTo>
                  <a:pt x="1498437" y="-36908"/>
                  <a:pt x="1667187" y="75868"/>
                  <a:pt x="1875437" y="0"/>
                </a:cubicBezTo>
                <a:cubicBezTo>
                  <a:pt x="2083687" y="-75868"/>
                  <a:pt x="2216533" y="68369"/>
                  <a:pt x="2457871" y="0"/>
                </a:cubicBezTo>
                <a:cubicBezTo>
                  <a:pt x="2699209" y="-68369"/>
                  <a:pt x="2850706" y="17086"/>
                  <a:pt x="2976237" y="0"/>
                </a:cubicBezTo>
                <a:cubicBezTo>
                  <a:pt x="3101768" y="-17086"/>
                  <a:pt x="3345219" y="7734"/>
                  <a:pt x="3494603" y="0"/>
                </a:cubicBezTo>
                <a:cubicBezTo>
                  <a:pt x="3643987" y="-7734"/>
                  <a:pt x="3773838" y="21294"/>
                  <a:pt x="3884834" y="0"/>
                </a:cubicBezTo>
                <a:cubicBezTo>
                  <a:pt x="3995830" y="-21294"/>
                  <a:pt x="4287086" y="43720"/>
                  <a:pt x="4467267" y="0"/>
                </a:cubicBezTo>
                <a:cubicBezTo>
                  <a:pt x="4647448" y="-43720"/>
                  <a:pt x="4801345" y="34598"/>
                  <a:pt x="5113769" y="0"/>
                </a:cubicBezTo>
                <a:cubicBezTo>
                  <a:pt x="5426193" y="-34598"/>
                  <a:pt x="5460622" y="52523"/>
                  <a:pt x="5760270" y="0"/>
                </a:cubicBezTo>
                <a:cubicBezTo>
                  <a:pt x="6059918" y="-52523"/>
                  <a:pt x="6147845" y="10435"/>
                  <a:pt x="6406772" y="0"/>
                </a:cubicBezTo>
                <a:cubicBezTo>
                  <a:pt x="6443045" y="153019"/>
                  <a:pt x="6389780" y="345402"/>
                  <a:pt x="6406772" y="518140"/>
                </a:cubicBezTo>
                <a:cubicBezTo>
                  <a:pt x="6267366" y="549806"/>
                  <a:pt x="6067398" y="495381"/>
                  <a:pt x="5760270" y="518140"/>
                </a:cubicBezTo>
                <a:cubicBezTo>
                  <a:pt x="5453142" y="540899"/>
                  <a:pt x="5448192" y="475486"/>
                  <a:pt x="5370040" y="518140"/>
                </a:cubicBezTo>
                <a:cubicBezTo>
                  <a:pt x="5291888" y="560794"/>
                  <a:pt x="5168811" y="517520"/>
                  <a:pt x="4979809" y="518140"/>
                </a:cubicBezTo>
                <a:cubicBezTo>
                  <a:pt x="4790807" y="518760"/>
                  <a:pt x="4542591" y="464084"/>
                  <a:pt x="4269240" y="518140"/>
                </a:cubicBezTo>
                <a:cubicBezTo>
                  <a:pt x="3995889" y="572196"/>
                  <a:pt x="3886328" y="464448"/>
                  <a:pt x="3750874" y="518140"/>
                </a:cubicBezTo>
                <a:cubicBezTo>
                  <a:pt x="3615420" y="571832"/>
                  <a:pt x="3290273" y="449771"/>
                  <a:pt x="3040305" y="518140"/>
                </a:cubicBezTo>
                <a:cubicBezTo>
                  <a:pt x="2790337" y="586509"/>
                  <a:pt x="2767276" y="502245"/>
                  <a:pt x="2650074" y="518140"/>
                </a:cubicBezTo>
                <a:cubicBezTo>
                  <a:pt x="2532872" y="534035"/>
                  <a:pt x="2321387" y="504052"/>
                  <a:pt x="2131708" y="518140"/>
                </a:cubicBezTo>
                <a:cubicBezTo>
                  <a:pt x="1942029" y="532228"/>
                  <a:pt x="1815010" y="488840"/>
                  <a:pt x="1677409" y="518140"/>
                </a:cubicBezTo>
                <a:cubicBezTo>
                  <a:pt x="1539808" y="547440"/>
                  <a:pt x="1241517" y="461370"/>
                  <a:pt x="1030908" y="518140"/>
                </a:cubicBezTo>
                <a:cubicBezTo>
                  <a:pt x="820299" y="574910"/>
                  <a:pt x="416899" y="477821"/>
                  <a:pt x="0" y="518140"/>
                </a:cubicBezTo>
                <a:cubicBezTo>
                  <a:pt x="-3326" y="283653"/>
                  <a:pt x="28742" y="238460"/>
                  <a:pt x="0" y="0"/>
                </a:cubicBezTo>
                <a:close/>
              </a:path>
            </a:pathLst>
          </a:custGeom>
          <a:noFill/>
          <a:ln w="12700">
            <a:solidFill>
              <a:srgbClr val="ED4949"/>
            </a:solidFill>
            <a:extLst>
              <a:ext uri="{C807C97D-BFC1-408E-A445-0C87EB9F89A2}">
                <ask:lineSketchStyleProps xmlns:ask="http://schemas.microsoft.com/office/drawing/2018/sketchyshapes" sd="119693994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F9A7FC-3FAA-5F43-91AF-94EBC5BCAE64}"/>
              </a:ext>
            </a:extLst>
          </p:cNvPr>
          <p:cNvSpPr txBox="1"/>
          <p:nvPr/>
        </p:nvSpPr>
        <p:spPr>
          <a:xfrm>
            <a:off x="1530176" y="2900531"/>
            <a:ext cx="62697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 latinLnBrk="1"/>
            <a:r>
              <a:rPr lang="en-US" altLang="ko-KR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NCP</a:t>
            </a:r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Spark,</a:t>
            </a:r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Kafka, API gateway </a:t>
            </a:r>
            <a:r>
              <a:rPr lang="ko-KR" altLang="en-US" sz="1100" b="1">
                <a:latin typeface="NanumGothic" panose="020D0604000000000000" pitchFamily="34" charset="-127"/>
                <a:ea typeface="NanumGothic" panose="020D0604000000000000" pitchFamily="34" charset="-127"/>
              </a:rPr>
              <a:t>활용 예정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0E77A5-0CBA-CB45-B1C4-0729A60D3574}"/>
              </a:ext>
            </a:extLst>
          </p:cNvPr>
          <p:cNvSpPr/>
          <p:nvPr/>
        </p:nvSpPr>
        <p:spPr>
          <a:xfrm>
            <a:off x="1355439" y="3539702"/>
            <a:ext cx="6406772" cy="976263"/>
          </a:xfrm>
          <a:custGeom>
            <a:avLst/>
            <a:gdLst>
              <a:gd name="connsiteX0" fmla="*/ 0 w 6406772"/>
              <a:gd name="connsiteY0" fmla="*/ 0 h 976263"/>
              <a:gd name="connsiteX1" fmla="*/ 454298 w 6406772"/>
              <a:gd name="connsiteY1" fmla="*/ 0 h 976263"/>
              <a:gd name="connsiteX2" fmla="*/ 1164868 w 6406772"/>
              <a:gd name="connsiteY2" fmla="*/ 0 h 976263"/>
              <a:gd name="connsiteX3" fmla="*/ 1875437 w 6406772"/>
              <a:gd name="connsiteY3" fmla="*/ 0 h 976263"/>
              <a:gd name="connsiteX4" fmla="*/ 2457871 w 6406772"/>
              <a:gd name="connsiteY4" fmla="*/ 0 h 976263"/>
              <a:gd name="connsiteX5" fmla="*/ 2976237 w 6406772"/>
              <a:gd name="connsiteY5" fmla="*/ 0 h 976263"/>
              <a:gd name="connsiteX6" fmla="*/ 3494603 w 6406772"/>
              <a:gd name="connsiteY6" fmla="*/ 0 h 976263"/>
              <a:gd name="connsiteX7" fmla="*/ 3884834 w 6406772"/>
              <a:gd name="connsiteY7" fmla="*/ 0 h 976263"/>
              <a:gd name="connsiteX8" fmla="*/ 4467267 w 6406772"/>
              <a:gd name="connsiteY8" fmla="*/ 0 h 976263"/>
              <a:gd name="connsiteX9" fmla="*/ 5113769 w 6406772"/>
              <a:gd name="connsiteY9" fmla="*/ 0 h 976263"/>
              <a:gd name="connsiteX10" fmla="*/ 5760270 w 6406772"/>
              <a:gd name="connsiteY10" fmla="*/ 0 h 976263"/>
              <a:gd name="connsiteX11" fmla="*/ 6406772 w 6406772"/>
              <a:gd name="connsiteY11" fmla="*/ 0 h 976263"/>
              <a:gd name="connsiteX12" fmla="*/ 6406772 w 6406772"/>
              <a:gd name="connsiteY12" fmla="*/ 458844 h 976263"/>
              <a:gd name="connsiteX13" fmla="*/ 6406772 w 6406772"/>
              <a:gd name="connsiteY13" fmla="*/ 976263 h 976263"/>
              <a:gd name="connsiteX14" fmla="*/ 5824338 w 6406772"/>
              <a:gd name="connsiteY14" fmla="*/ 976263 h 976263"/>
              <a:gd name="connsiteX15" fmla="*/ 5434108 w 6406772"/>
              <a:gd name="connsiteY15" fmla="*/ 976263 h 976263"/>
              <a:gd name="connsiteX16" fmla="*/ 4723538 w 6406772"/>
              <a:gd name="connsiteY16" fmla="*/ 976263 h 976263"/>
              <a:gd name="connsiteX17" fmla="*/ 4205172 w 6406772"/>
              <a:gd name="connsiteY17" fmla="*/ 976263 h 976263"/>
              <a:gd name="connsiteX18" fmla="*/ 3494603 w 6406772"/>
              <a:gd name="connsiteY18" fmla="*/ 976263 h 976263"/>
              <a:gd name="connsiteX19" fmla="*/ 3104372 w 6406772"/>
              <a:gd name="connsiteY19" fmla="*/ 976263 h 976263"/>
              <a:gd name="connsiteX20" fmla="*/ 2586006 w 6406772"/>
              <a:gd name="connsiteY20" fmla="*/ 976263 h 976263"/>
              <a:gd name="connsiteX21" fmla="*/ 2131708 w 6406772"/>
              <a:gd name="connsiteY21" fmla="*/ 976263 h 976263"/>
              <a:gd name="connsiteX22" fmla="*/ 1485206 w 6406772"/>
              <a:gd name="connsiteY22" fmla="*/ 976263 h 976263"/>
              <a:gd name="connsiteX23" fmla="*/ 902772 w 6406772"/>
              <a:gd name="connsiteY23" fmla="*/ 976263 h 976263"/>
              <a:gd name="connsiteX24" fmla="*/ 0 w 6406772"/>
              <a:gd name="connsiteY24" fmla="*/ 976263 h 976263"/>
              <a:gd name="connsiteX25" fmla="*/ 0 w 6406772"/>
              <a:gd name="connsiteY25" fmla="*/ 478369 h 976263"/>
              <a:gd name="connsiteX26" fmla="*/ 0 w 6406772"/>
              <a:gd name="connsiteY26" fmla="*/ 0 h 9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406772" h="976263" extrusionOk="0">
                <a:moveTo>
                  <a:pt x="0" y="0"/>
                </a:moveTo>
                <a:cubicBezTo>
                  <a:pt x="129917" y="-37897"/>
                  <a:pt x="243512" y="15166"/>
                  <a:pt x="454298" y="0"/>
                </a:cubicBezTo>
                <a:cubicBezTo>
                  <a:pt x="665084" y="-15166"/>
                  <a:pt x="831299" y="36908"/>
                  <a:pt x="1164868" y="0"/>
                </a:cubicBezTo>
                <a:cubicBezTo>
                  <a:pt x="1498437" y="-36908"/>
                  <a:pt x="1667187" y="75868"/>
                  <a:pt x="1875437" y="0"/>
                </a:cubicBezTo>
                <a:cubicBezTo>
                  <a:pt x="2083687" y="-75868"/>
                  <a:pt x="2216533" y="68369"/>
                  <a:pt x="2457871" y="0"/>
                </a:cubicBezTo>
                <a:cubicBezTo>
                  <a:pt x="2699209" y="-68369"/>
                  <a:pt x="2850706" y="17086"/>
                  <a:pt x="2976237" y="0"/>
                </a:cubicBezTo>
                <a:cubicBezTo>
                  <a:pt x="3101768" y="-17086"/>
                  <a:pt x="3345219" y="7734"/>
                  <a:pt x="3494603" y="0"/>
                </a:cubicBezTo>
                <a:cubicBezTo>
                  <a:pt x="3643987" y="-7734"/>
                  <a:pt x="3773838" y="21294"/>
                  <a:pt x="3884834" y="0"/>
                </a:cubicBezTo>
                <a:cubicBezTo>
                  <a:pt x="3995830" y="-21294"/>
                  <a:pt x="4287086" y="43720"/>
                  <a:pt x="4467267" y="0"/>
                </a:cubicBezTo>
                <a:cubicBezTo>
                  <a:pt x="4647448" y="-43720"/>
                  <a:pt x="4801345" y="34598"/>
                  <a:pt x="5113769" y="0"/>
                </a:cubicBezTo>
                <a:cubicBezTo>
                  <a:pt x="5426193" y="-34598"/>
                  <a:pt x="5460622" y="52523"/>
                  <a:pt x="5760270" y="0"/>
                </a:cubicBezTo>
                <a:cubicBezTo>
                  <a:pt x="6059918" y="-52523"/>
                  <a:pt x="6147845" y="10435"/>
                  <a:pt x="6406772" y="0"/>
                </a:cubicBezTo>
                <a:cubicBezTo>
                  <a:pt x="6461625" y="97921"/>
                  <a:pt x="6367747" y="314431"/>
                  <a:pt x="6406772" y="458844"/>
                </a:cubicBezTo>
                <a:cubicBezTo>
                  <a:pt x="6445797" y="603257"/>
                  <a:pt x="6356219" y="740012"/>
                  <a:pt x="6406772" y="976263"/>
                </a:cubicBezTo>
                <a:cubicBezTo>
                  <a:pt x="6155262" y="994229"/>
                  <a:pt x="6017605" y="929210"/>
                  <a:pt x="5824338" y="976263"/>
                </a:cubicBezTo>
                <a:cubicBezTo>
                  <a:pt x="5631071" y="1023316"/>
                  <a:pt x="5620884" y="968065"/>
                  <a:pt x="5434108" y="976263"/>
                </a:cubicBezTo>
                <a:cubicBezTo>
                  <a:pt x="5247332" y="984461"/>
                  <a:pt x="5001939" y="924727"/>
                  <a:pt x="4723538" y="976263"/>
                </a:cubicBezTo>
                <a:cubicBezTo>
                  <a:pt x="4445137" y="1027799"/>
                  <a:pt x="4340626" y="922571"/>
                  <a:pt x="4205172" y="976263"/>
                </a:cubicBezTo>
                <a:cubicBezTo>
                  <a:pt x="4069718" y="1029955"/>
                  <a:pt x="3744571" y="907894"/>
                  <a:pt x="3494603" y="976263"/>
                </a:cubicBezTo>
                <a:cubicBezTo>
                  <a:pt x="3244635" y="1044632"/>
                  <a:pt x="3221574" y="960368"/>
                  <a:pt x="3104372" y="976263"/>
                </a:cubicBezTo>
                <a:cubicBezTo>
                  <a:pt x="2987170" y="992158"/>
                  <a:pt x="2775685" y="962175"/>
                  <a:pt x="2586006" y="976263"/>
                </a:cubicBezTo>
                <a:cubicBezTo>
                  <a:pt x="2396327" y="990351"/>
                  <a:pt x="2268497" y="943279"/>
                  <a:pt x="2131708" y="976263"/>
                </a:cubicBezTo>
                <a:cubicBezTo>
                  <a:pt x="1994919" y="1009247"/>
                  <a:pt x="1699461" y="922673"/>
                  <a:pt x="1485206" y="976263"/>
                </a:cubicBezTo>
                <a:cubicBezTo>
                  <a:pt x="1270951" y="1029853"/>
                  <a:pt x="1181263" y="940624"/>
                  <a:pt x="902772" y="976263"/>
                </a:cubicBezTo>
                <a:cubicBezTo>
                  <a:pt x="624281" y="1011902"/>
                  <a:pt x="262997" y="948540"/>
                  <a:pt x="0" y="976263"/>
                </a:cubicBezTo>
                <a:cubicBezTo>
                  <a:pt x="-10781" y="800501"/>
                  <a:pt x="29230" y="583562"/>
                  <a:pt x="0" y="478369"/>
                </a:cubicBezTo>
                <a:cubicBezTo>
                  <a:pt x="-29230" y="373176"/>
                  <a:pt x="55785" y="211329"/>
                  <a:pt x="0" y="0"/>
                </a:cubicBezTo>
                <a:close/>
              </a:path>
            </a:pathLst>
          </a:custGeom>
          <a:noFill/>
          <a:ln w="12700">
            <a:solidFill>
              <a:srgbClr val="ED4949"/>
            </a:solidFill>
            <a:extLst>
              <a:ext uri="{C807C97D-BFC1-408E-A445-0C87EB9F89A2}">
                <ask:lineSketchStyleProps xmlns:ask="http://schemas.microsoft.com/office/drawing/2018/sketchyshapes" sd="119693994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C3B6B8-A3FB-CA48-BFE8-BE412E9252D9}"/>
              </a:ext>
            </a:extLst>
          </p:cNvPr>
          <p:cNvSpPr txBox="1"/>
          <p:nvPr/>
        </p:nvSpPr>
        <p:spPr>
          <a:xfrm>
            <a:off x="1518819" y="3643112"/>
            <a:ext cx="62697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 latinLnBrk="1"/>
            <a:r>
              <a:rPr lang="ko-KR" altLang="en-US" sz="1100" b="1" err="1">
                <a:latin typeface="NanumGothic" panose="020D0604000000000000" pitchFamily="34" charset="-127"/>
                <a:ea typeface="NanumGothic" panose="020D0604000000000000" pitchFamily="34" charset="-127"/>
              </a:rPr>
              <a:t>크레딧</a:t>
            </a:r>
            <a:r>
              <a:rPr lang="ko-KR" altLang="en-US" sz="1100" b="1">
                <a:latin typeface="NanumGothic" panose="020D0604000000000000" pitchFamily="34" charset="-127"/>
                <a:ea typeface="NanumGothic" panose="020D0604000000000000" pitchFamily="34" charset="-127"/>
              </a:rPr>
              <a:t> 필요</a:t>
            </a:r>
            <a:endParaRPr lang="en-US" altLang="ko-KR" sz="11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 latinLnBrk="1"/>
            <a:endParaRPr lang="en-US" altLang="ko-KR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 latinLnBrk="1"/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본선 진출을 하게 되면 지원받는 </a:t>
            </a:r>
            <a:r>
              <a:rPr lang="ko-KR" altLang="en-US" sz="1100" err="1">
                <a:latin typeface="NanumGothic" panose="020D0604000000000000" pitchFamily="34" charset="-127"/>
                <a:ea typeface="NanumGothic" panose="020D0604000000000000" pitchFamily="34" charset="-127"/>
              </a:rPr>
              <a:t>크레딧으로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100" b="1">
                <a:latin typeface="NanumGothic" panose="020D0604000000000000" pitchFamily="34" charset="-127"/>
                <a:ea typeface="NanumGothic" panose="020D0604000000000000" pitchFamily="34" charset="-127"/>
              </a:rPr>
              <a:t>코스트를 최적화 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하는 방향으로 파이프라인을 설계하여</a:t>
            </a:r>
            <a:endParaRPr lang="en-US" altLang="ko-KR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 latinLnBrk="1"/>
            <a:r>
              <a:rPr lang="ko-KR" altLang="en-US" sz="1100" err="1">
                <a:latin typeface="NanumGothic" panose="020D0604000000000000" pitchFamily="34" charset="-127"/>
                <a:ea typeface="NanumGothic" panose="020D0604000000000000" pitchFamily="34" charset="-127"/>
              </a:rPr>
              <a:t>클라우드를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구축하도록 하겠습니다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1063CD-181E-EA4C-85E1-6F72A1506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899" y="1653904"/>
            <a:ext cx="3951486" cy="820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9975436-5B31-C74B-8ADE-40B48A881DE9}"/>
              </a:ext>
            </a:extLst>
          </p:cNvPr>
          <p:cNvSpPr/>
          <p:nvPr/>
        </p:nvSpPr>
        <p:spPr>
          <a:xfrm>
            <a:off x="1406619" y="1652899"/>
            <a:ext cx="2281719" cy="780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14000"/>
              </a:lnSpc>
            </a:pP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다양한 </a:t>
            </a:r>
            <a:r>
              <a:rPr lang="ko-KR" altLang="en-US" sz="1000" err="1">
                <a:latin typeface="NanumGothic" panose="020D0604000000000000" pitchFamily="34" charset="-127"/>
                <a:ea typeface="NanumGothic" panose="020D0604000000000000" pitchFamily="34" charset="-127"/>
              </a:rPr>
              <a:t>포맷별로</a:t>
            </a: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 수집된 데이터 처리</a:t>
            </a:r>
            <a:endParaRPr lang="en-US" altLang="ko-KR" sz="10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>
              <a:lnSpc>
                <a:spcPct val="114000"/>
              </a:lnSpc>
            </a:pP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에러없이 안정적 운영</a:t>
            </a:r>
            <a:endParaRPr lang="en-US" altLang="ko-KR" sz="10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>
              <a:lnSpc>
                <a:spcPct val="114000"/>
              </a:lnSpc>
            </a:pP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자유로운 </a:t>
            </a:r>
            <a:r>
              <a:rPr lang="en-US" altLang="ko-KR" sz="1000">
                <a:latin typeface="NanumGothic" panose="020D0604000000000000" pitchFamily="34" charset="-127"/>
                <a:ea typeface="NanumGothic" panose="020D0604000000000000" pitchFamily="34" charset="-127"/>
              </a:rPr>
              <a:t>Scale up &amp; Scale Down</a:t>
            </a:r>
          </a:p>
          <a:p>
            <a:pPr algn="ctr" defTabSz="1219170">
              <a:lnSpc>
                <a:spcPct val="114000"/>
              </a:lnSpc>
            </a:pPr>
            <a:r>
              <a:rPr lang="ko-KR" altLang="en-US" sz="1000">
                <a:latin typeface="NanumGothic" panose="020D0604000000000000" pitchFamily="34" charset="-127"/>
                <a:ea typeface="NanumGothic" panose="020D0604000000000000" pitchFamily="34" charset="-127"/>
              </a:rPr>
              <a:t>넉넉한 저장공간</a:t>
            </a:r>
          </a:p>
        </p:txBody>
      </p:sp>
      <p:sp>
        <p:nvSpPr>
          <p:cNvPr id="21" name="화살표: 아래쪽 4">
            <a:extLst>
              <a:ext uri="{FF2B5EF4-FFF2-40B4-BE49-F238E27FC236}">
                <a16:creationId xmlns:a16="http://schemas.microsoft.com/office/drawing/2014/main" id="{E637638E-80B3-2F49-A9FC-6017C4202612}"/>
              </a:ext>
            </a:extLst>
          </p:cNvPr>
          <p:cNvSpPr/>
          <p:nvPr/>
        </p:nvSpPr>
        <p:spPr>
          <a:xfrm>
            <a:off x="4466673" y="2493378"/>
            <a:ext cx="198374" cy="347155"/>
          </a:xfrm>
          <a:prstGeom prst="downArrow">
            <a:avLst/>
          </a:prstGeom>
          <a:solidFill>
            <a:srgbClr val="F55C5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1200"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화살표: 아래쪽 4">
            <a:extLst>
              <a:ext uri="{FF2B5EF4-FFF2-40B4-BE49-F238E27FC236}">
                <a16:creationId xmlns:a16="http://schemas.microsoft.com/office/drawing/2014/main" id="{9EECCA3C-3F40-E240-9566-E31E65EE929D}"/>
              </a:ext>
            </a:extLst>
          </p:cNvPr>
          <p:cNvSpPr/>
          <p:nvPr/>
        </p:nvSpPr>
        <p:spPr>
          <a:xfrm rot="10800000">
            <a:off x="4466673" y="3229049"/>
            <a:ext cx="198374" cy="347155"/>
          </a:xfrm>
          <a:prstGeom prst="downArrow">
            <a:avLst/>
          </a:prstGeom>
          <a:solidFill>
            <a:srgbClr val="F55C5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1200"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C9FF67-41E7-2E45-B210-B271B1B2D640}"/>
              </a:ext>
            </a:extLst>
          </p:cNvPr>
          <p:cNvSpPr txBox="1"/>
          <p:nvPr/>
        </p:nvSpPr>
        <p:spPr>
          <a:xfrm>
            <a:off x="7198052" y="4803998"/>
            <a:ext cx="18966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 </a:t>
            </a:r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 오픈 인프라 경진대회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AACBD2-9224-1545-855B-BB5EE2293EE8}"/>
              </a:ext>
            </a:extLst>
          </p:cNvPr>
          <p:cNvSpPr txBox="1"/>
          <p:nvPr/>
        </p:nvSpPr>
        <p:spPr>
          <a:xfrm>
            <a:off x="467544" y="771550"/>
            <a:ext cx="7619325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>
              <a:lnSpc>
                <a:spcPct val="120000"/>
              </a:lnSpc>
            </a:pPr>
            <a:r>
              <a:rPr lang="en-US" altLang="ko-KR" sz="1300" b="1">
                <a:latin typeface="NanumGothic" panose="020D0604000000000000" pitchFamily="34" charset="-127"/>
                <a:ea typeface="NanumGothic" panose="020D0604000000000000" pitchFamily="34" charset="-127"/>
              </a:rPr>
              <a:t># </a:t>
            </a:r>
            <a:r>
              <a:rPr lang="ko-KR" altLang="en-US" sz="1300" b="1" err="1">
                <a:latin typeface="NanumGothic" panose="020D0604000000000000" pitchFamily="34" charset="-127"/>
                <a:ea typeface="NanumGothic" panose="020D0604000000000000" pitchFamily="34" charset="-127"/>
              </a:rPr>
              <a:t>클라우드</a:t>
            </a:r>
            <a:r>
              <a:rPr lang="ko-KR" altLang="en-US" sz="1300" b="1">
                <a:latin typeface="NanumGothic" panose="020D0604000000000000" pitchFamily="34" charset="-127"/>
                <a:ea typeface="NanumGothic" panose="020D0604000000000000" pitchFamily="34" charset="-127"/>
              </a:rPr>
              <a:t> 환경 기반 </a:t>
            </a:r>
            <a:r>
              <a:rPr lang="ko-KR" altLang="en-US" sz="13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파이프라인 </a:t>
            </a:r>
            <a:r>
              <a:rPr lang="ko-KR" altLang="en-US" sz="1300" b="1">
                <a:latin typeface="NanumGothic" panose="020D0604000000000000" pitchFamily="34" charset="-127"/>
                <a:ea typeface="NanumGothic" panose="020D0604000000000000" pitchFamily="34" charset="-127"/>
              </a:rPr>
              <a:t>구축 시 </a:t>
            </a:r>
            <a:r>
              <a:rPr lang="ko-KR" altLang="en-US" sz="13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고려사항</a:t>
            </a:r>
            <a:endParaRPr lang="en-US" altLang="ko-KR" sz="1300" b="1">
              <a:solidFill>
                <a:srgbClr val="ED494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defTabSz="1219170">
              <a:buFont typeface="+mj-lt"/>
              <a:buAutoNum type="arabicPeriod"/>
            </a:pPr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83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D0A3C6-9D4B-F54D-A599-8108E0B72851}"/>
              </a:ext>
            </a:extLst>
          </p:cNvPr>
          <p:cNvSpPr txBox="1"/>
          <p:nvPr/>
        </p:nvSpPr>
        <p:spPr>
          <a:xfrm>
            <a:off x="683568" y="192685"/>
            <a:ext cx="5227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기대효과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A9F6F5-DE99-2940-BBD0-BD9C0681B9E0}"/>
              </a:ext>
            </a:extLst>
          </p:cNvPr>
          <p:cNvSpPr txBox="1"/>
          <p:nvPr/>
        </p:nvSpPr>
        <p:spPr>
          <a:xfrm>
            <a:off x="7198052" y="4803998"/>
            <a:ext cx="18966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 </a:t>
            </a:r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 오픈 인프라 경진대회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D1E08-540A-5B42-9BC7-C35AE348D18C}"/>
              </a:ext>
            </a:extLst>
          </p:cNvPr>
          <p:cNvSpPr txBox="1"/>
          <p:nvPr/>
        </p:nvSpPr>
        <p:spPr>
          <a:xfrm>
            <a:off x="476219" y="900660"/>
            <a:ext cx="47438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3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ko-KR" altLang="en-US" sz="13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300" b="1">
                <a:latin typeface="NanumGothic" panose="020D0604000000000000" pitchFamily="34" charset="-127"/>
                <a:ea typeface="NanumGothic" panose="020D0604000000000000" pitchFamily="34" charset="-127"/>
              </a:rPr>
              <a:t>서비스 하나로 </a:t>
            </a:r>
            <a:r>
              <a:rPr lang="ko-KR" altLang="en-US" sz="13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영상 시청 </a:t>
            </a:r>
            <a:r>
              <a:rPr lang="en-US" altLang="ko-KR" sz="13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13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장소 목록 </a:t>
            </a:r>
            <a:r>
              <a:rPr lang="en-US" altLang="ko-KR" sz="13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3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지도 기반 위치 검색</a:t>
            </a:r>
            <a:r>
              <a:rPr lang="ko-KR" altLang="en-US" sz="1300" b="1">
                <a:latin typeface="NanumGothic" panose="020D0604000000000000" pitchFamily="34" charset="-127"/>
                <a:ea typeface="NanumGothic" panose="020D0604000000000000" pitchFamily="34" charset="-127"/>
              </a:rPr>
              <a:t>까지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9235C-3E18-3E4B-9CE2-573A978F0338}"/>
              </a:ext>
            </a:extLst>
          </p:cNvPr>
          <p:cNvSpPr txBox="1"/>
          <p:nvPr/>
        </p:nvSpPr>
        <p:spPr>
          <a:xfrm>
            <a:off x="755576" y="1371824"/>
            <a:ext cx="7128792" cy="951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 latinLnBrk="1">
              <a:lnSpc>
                <a:spcPct val="130000"/>
              </a:lnSpc>
            </a:pP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앞선 슬라이드에서 우리는 예시로 </a:t>
            </a:r>
            <a:r>
              <a:rPr lang="ko-KR" altLang="en-US" sz="1100" err="1">
                <a:latin typeface="NanumGothic" panose="020D0604000000000000" pitchFamily="34" charset="-127"/>
                <a:ea typeface="NanumGothic" panose="020D0604000000000000" pitchFamily="34" charset="-127"/>
              </a:rPr>
              <a:t>서울숲이라는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새로운 장소에 대한 정보 수집을 위해 총 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번의 독립적인 액션을 취해야했고 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결국 중복 검색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100" err="1">
                <a:latin typeface="NanumGothic" panose="020D0604000000000000" pitchFamily="34" charset="-127"/>
                <a:ea typeface="NanumGothic" panose="020D0604000000000000" pitchFamily="34" charset="-127"/>
              </a:rPr>
              <a:t>재서치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을 </a:t>
            </a:r>
            <a:r>
              <a:rPr lang="ko-KR" altLang="en-US" sz="1100" err="1">
                <a:latin typeface="NanumGothic" panose="020D0604000000000000" pitchFamily="34" charset="-127"/>
                <a:ea typeface="NanumGothic" panose="020D0604000000000000" pitchFamily="34" charset="-127"/>
              </a:rPr>
              <a:t>해야만하는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불편함을 초래했다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하지만 유튜브 검색엔진에서 키워드에 대한 검색만 하면 영상 시청과 동시에 영상에 등장하는 장소 리스트와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지도 기반 위치 확인이 가능해진다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이는 유저 입장에서 굉장히 편리한 서비스로 자리매김 할 것이다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BF8A61-1C94-BF4E-B668-19301327581D}"/>
              </a:ext>
            </a:extLst>
          </p:cNvPr>
          <p:cNvSpPr/>
          <p:nvPr/>
        </p:nvSpPr>
        <p:spPr>
          <a:xfrm>
            <a:off x="711152" y="1297280"/>
            <a:ext cx="7245223" cy="1093206"/>
          </a:xfrm>
          <a:custGeom>
            <a:avLst/>
            <a:gdLst>
              <a:gd name="connsiteX0" fmla="*/ 0 w 7245223"/>
              <a:gd name="connsiteY0" fmla="*/ 0 h 1093206"/>
              <a:gd name="connsiteX1" fmla="*/ 484873 w 7245223"/>
              <a:gd name="connsiteY1" fmla="*/ 0 h 1093206"/>
              <a:gd name="connsiteX2" fmla="*/ 969745 w 7245223"/>
              <a:gd name="connsiteY2" fmla="*/ 0 h 1093206"/>
              <a:gd name="connsiteX3" fmla="*/ 1382166 w 7245223"/>
              <a:gd name="connsiteY3" fmla="*/ 0 h 1093206"/>
              <a:gd name="connsiteX4" fmla="*/ 1722134 w 7245223"/>
              <a:gd name="connsiteY4" fmla="*/ 0 h 1093206"/>
              <a:gd name="connsiteX5" fmla="*/ 2279459 w 7245223"/>
              <a:gd name="connsiteY5" fmla="*/ 0 h 1093206"/>
              <a:gd name="connsiteX6" fmla="*/ 2981688 w 7245223"/>
              <a:gd name="connsiteY6" fmla="*/ 0 h 1093206"/>
              <a:gd name="connsiteX7" fmla="*/ 3466561 w 7245223"/>
              <a:gd name="connsiteY7" fmla="*/ 0 h 1093206"/>
              <a:gd name="connsiteX8" fmla="*/ 4168790 w 7245223"/>
              <a:gd name="connsiteY8" fmla="*/ 0 h 1093206"/>
              <a:gd name="connsiteX9" fmla="*/ 4508758 w 7245223"/>
              <a:gd name="connsiteY9" fmla="*/ 0 h 1093206"/>
              <a:gd name="connsiteX10" fmla="*/ 5138535 w 7245223"/>
              <a:gd name="connsiteY10" fmla="*/ 0 h 1093206"/>
              <a:gd name="connsiteX11" fmla="*/ 5695860 w 7245223"/>
              <a:gd name="connsiteY11" fmla="*/ 0 h 1093206"/>
              <a:gd name="connsiteX12" fmla="*/ 6325637 w 7245223"/>
              <a:gd name="connsiteY12" fmla="*/ 0 h 1093206"/>
              <a:gd name="connsiteX13" fmla="*/ 7245223 w 7245223"/>
              <a:gd name="connsiteY13" fmla="*/ 0 h 1093206"/>
              <a:gd name="connsiteX14" fmla="*/ 7245223 w 7245223"/>
              <a:gd name="connsiteY14" fmla="*/ 535671 h 1093206"/>
              <a:gd name="connsiteX15" fmla="*/ 7245223 w 7245223"/>
              <a:gd name="connsiteY15" fmla="*/ 1093206 h 1093206"/>
              <a:gd name="connsiteX16" fmla="*/ 6687898 w 7245223"/>
              <a:gd name="connsiteY16" fmla="*/ 1093206 h 1093206"/>
              <a:gd name="connsiteX17" fmla="*/ 6058121 w 7245223"/>
              <a:gd name="connsiteY17" fmla="*/ 1093206 h 1093206"/>
              <a:gd name="connsiteX18" fmla="*/ 5645701 w 7245223"/>
              <a:gd name="connsiteY18" fmla="*/ 1093206 h 1093206"/>
              <a:gd name="connsiteX19" fmla="*/ 5160828 w 7245223"/>
              <a:gd name="connsiteY19" fmla="*/ 1093206 h 1093206"/>
              <a:gd name="connsiteX20" fmla="*/ 4458599 w 7245223"/>
              <a:gd name="connsiteY20" fmla="*/ 1093206 h 1093206"/>
              <a:gd name="connsiteX21" fmla="*/ 4118631 w 7245223"/>
              <a:gd name="connsiteY21" fmla="*/ 1093206 h 1093206"/>
              <a:gd name="connsiteX22" fmla="*/ 3416401 w 7245223"/>
              <a:gd name="connsiteY22" fmla="*/ 1093206 h 1093206"/>
              <a:gd name="connsiteX23" fmla="*/ 3076433 w 7245223"/>
              <a:gd name="connsiteY23" fmla="*/ 1093206 h 1093206"/>
              <a:gd name="connsiteX24" fmla="*/ 2591561 w 7245223"/>
              <a:gd name="connsiteY24" fmla="*/ 1093206 h 1093206"/>
              <a:gd name="connsiteX25" fmla="*/ 2106688 w 7245223"/>
              <a:gd name="connsiteY25" fmla="*/ 1093206 h 1093206"/>
              <a:gd name="connsiteX26" fmla="*/ 1621815 w 7245223"/>
              <a:gd name="connsiteY26" fmla="*/ 1093206 h 1093206"/>
              <a:gd name="connsiteX27" fmla="*/ 1209395 w 7245223"/>
              <a:gd name="connsiteY27" fmla="*/ 1093206 h 1093206"/>
              <a:gd name="connsiteX28" fmla="*/ 724522 w 7245223"/>
              <a:gd name="connsiteY28" fmla="*/ 1093206 h 1093206"/>
              <a:gd name="connsiteX29" fmla="*/ 0 w 7245223"/>
              <a:gd name="connsiteY29" fmla="*/ 1093206 h 1093206"/>
              <a:gd name="connsiteX30" fmla="*/ 0 w 7245223"/>
              <a:gd name="connsiteY30" fmla="*/ 524739 h 1093206"/>
              <a:gd name="connsiteX31" fmla="*/ 0 w 7245223"/>
              <a:gd name="connsiteY31" fmla="*/ 0 h 10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245223" h="1093206" extrusionOk="0">
                <a:moveTo>
                  <a:pt x="0" y="0"/>
                </a:moveTo>
                <a:cubicBezTo>
                  <a:pt x="134174" y="-19217"/>
                  <a:pt x="343538" y="47249"/>
                  <a:pt x="484873" y="0"/>
                </a:cubicBezTo>
                <a:cubicBezTo>
                  <a:pt x="626208" y="-47249"/>
                  <a:pt x="866985" y="48612"/>
                  <a:pt x="969745" y="0"/>
                </a:cubicBezTo>
                <a:cubicBezTo>
                  <a:pt x="1072505" y="-48612"/>
                  <a:pt x="1245141" y="21000"/>
                  <a:pt x="1382166" y="0"/>
                </a:cubicBezTo>
                <a:cubicBezTo>
                  <a:pt x="1519191" y="-21000"/>
                  <a:pt x="1567102" y="6842"/>
                  <a:pt x="1722134" y="0"/>
                </a:cubicBezTo>
                <a:cubicBezTo>
                  <a:pt x="1877166" y="-6842"/>
                  <a:pt x="2140473" y="17868"/>
                  <a:pt x="2279459" y="0"/>
                </a:cubicBezTo>
                <a:cubicBezTo>
                  <a:pt x="2418446" y="-17868"/>
                  <a:pt x="2792039" y="48135"/>
                  <a:pt x="2981688" y="0"/>
                </a:cubicBezTo>
                <a:cubicBezTo>
                  <a:pt x="3171337" y="-48135"/>
                  <a:pt x="3307547" y="54211"/>
                  <a:pt x="3466561" y="0"/>
                </a:cubicBezTo>
                <a:cubicBezTo>
                  <a:pt x="3625575" y="-54211"/>
                  <a:pt x="3941807" y="74932"/>
                  <a:pt x="4168790" y="0"/>
                </a:cubicBezTo>
                <a:cubicBezTo>
                  <a:pt x="4395773" y="-74932"/>
                  <a:pt x="4368855" y="28305"/>
                  <a:pt x="4508758" y="0"/>
                </a:cubicBezTo>
                <a:cubicBezTo>
                  <a:pt x="4648661" y="-28305"/>
                  <a:pt x="4945282" y="21772"/>
                  <a:pt x="5138535" y="0"/>
                </a:cubicBezTo>
                <a:cubicBezTo>
                  <a:pt x="5331788" y="-21772"/>
                  <a:pt x="5512937" y="10959"/>
                  <a:pt x="5695860" y="0"/>
                </a:cubicBezTo>
                <a:cubicBezTo>
                  <a:pt x="5878783" y="-10959"/>
                  <a:pt x="6055987" y="20058"/>
                  <a:pt x="6325637" y="0"/>
                </a:cubicBezTo>
                <a:cubicBezTo>
                  <a:pt x="6595287" y="-20058"/>
                  <a:pt x="6836322" y="37092"/>
                  <a:pt x="7245223" y="0"/>
                </a:cubicBezTo>
                <a:cubicBezTo>
                  <a:pt x="7266987" y="166823"/>
                  <a:pt x="7182100" y="303729"/>
                  <a:pt x="7245223" y="535671"/>
                </a:cubicBezTo>
                <a:cubicBezTo>
                  <a:pt x="7308346" y="767613"/>
                  <a:pt x="7186464" y="955113"/>
                  <a:pt x="7245223" y="1093206"/>
                </a:cubicBezTo>
                <a:cubicBezTo>
                  <a:pt x="7001878" y="1138461"/>
                  <a:pt x="6890192" y="1062309"/>
                  <a:pt x="6687898" y="1093206"/>
                </a:cubicBezTo>
                <a:cubicBezTo>
                  <a:pt x="6485604" y="1124103"/>
                  <a:pt x="6208838" y="1057565"/>
                  <a:pt x="6058121" y="1093206"/>
                </a:cubicBezTo>
                <a:cubicBezTo>
                  <a:pt x="5907404" y="1128847"/>
                  <a:pt x="5754857" y="1087128"/>
                  <a:pt x="5645701" y="1093206"/>
                </a:cubicBezTo>
                <a:cubicBezTo>
                  <a:pt x="5536545" y="1099284"/>
                  <a:pt x="5310664" y="1040456"/>
                  <a:pt x="5160828" y="1093206"/>
                </a:cubicBezTo>
                <a:cubicBezTo>
                  <a:pt x="5010992" y="1145956"/>
                  <a:pt x="4738746" y="1021349"/>
                  <a:pt x="4458599" y="1093206"/>
                </a:cubicBezTo>
                <a:cubicBezTo>
                  <a:pt x="4178452" y="1165063"/>
                  <a:pt x="4230636" y="1089393"/>
                  <a:pt x="4118631" y="1093206"/>
                </a:cubicBezTo>
                <a:cubicBezTo>
                  <a:pt x="4006626" y="1097019"/>
                  <a:pt x="3609963" y="1064570"/>
                  <a:pt x="3416401" y="1093206"/>
                </a:cubicBezTo>
                <a:cubicBezTo>
                  <a:pt x="3222839" y="1121842"/>
                  <a:pt x="3227569" y="1081339"/>
                  <a:pt x="3076433" y="1093206"/>
                </a:cubicBezTo>
                <a:cubicBezTo>
                  <a:pt x="2925297" y="1105073"/>
                  <a:pt x="2797748" y="1085511"/>
                  <a:pt x="2591561" y="1093206"/>
                </a:cubicBezTo>
                <a:cubicBezTo>
                  <a:pt x="2385374" y="1100901"/>
                  <a:pt x="2232686" y="1069656"/>
                  <a:pt x="2106688" y="1093206"/>
                </a:cubicBezTo>
                <a:cubicBezTo>
                  <a:pt x="1980690" y="1116756"/>
                  <a:pt x="1792122" y="1058834"/>
                  <a:pt x="1621815" y="1093206"/>
                </a:cubicBezTo>
                <a:cubicBezTo>
                  <a:pt x="1451508" y="1127578"/>
                  <a:pt x="1326253" y="1058723"/>
                  <a:pt x="1209395" y="1093206"/>
                </a:cubicBezTo>
                <a:cubicBezTo>
                  <a:pt x="1092537" y="1127689"/>
                  <a:pt x="929978" y="1059477"/>
                  <a:pt x="724522" y="1093206"/>
                </a:cubicBezTo>
                <a:cubicBezTo>
                  <a:pt x="519066" y="1126935"/>
                  <a:pt x="265008" y="1092584"/>
                  <a:pt x="0" y="1093206"/>
                </a:cubicBezTo>
                <a:cubicBezTo>
                  <a:pt x="-31604" y="883244"/>
                  <a:pt x="2226" y="786332"/>
                  <a:pt x="0" y="524739"/>
                </a:cubicBezTo>
                <a:cubicBezTo>
                  <a:pt x="-2226" y="263146"/>
                  <a:pt x="17388" y="11554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41792680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A7E427-54E5-564F-ACFE-EFE8444B29B4}"/>
              </a:ext>
            </a:extLst>
          </p:cNvPr>
          <p:cNvSpPr txBox="1"/>
          <p:nvPr/>
        </p:nvSpPr>
        <p:spPr>
          <a:xfrm>
            <a:off x="476219" y="2691373"/>
            <a:ext cx="47438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3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ko-KR" altLang="en-US" sz="13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300" b="1">
                <a:latin typeface="NanumGothic" panose="020D0604000000000000" pitchFamily="34" charset="-127"/>
                <a:ea typeface="NanumGothic" panose="020D0604000000000000" pitchFamily="34" charset="-127"/>
              </a:rPr>
              <a:t>동영상 데이터의 또다른 가치 창출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A52DF-ED69-5346-A651-47456C935E6A}"/>
              </a:ext>
            </a:extLst>
          </p:cNvPr>
          <p:cNvSpPr txBox="1"/>
          <p:nvPr/>
        </p:nvSpPr>
        <p:spPr>
          <a:xfrm>
            <a:off x="755575" y="3200475"/>
            <a:ext cx="7128793" cy="1171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 latinLnBrk="1">
              <a:lnSpc>
                <a:spcPct val="130000"/>
              </a:lnSpc>
            </a:pP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논문에 따르면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100" err="1">
                <a:latin typeface="NanumGothic" panose="020D0604000000000000" pitchFamily="34" charset="-127"/>
                <a:ea typeface="NanumGothic" panose="020D0604000000000000" pitchFamily="34" charset="-127"/>
              </a:rPr>
              <a:t>브이로그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콘텐츠가 정보를 심층적이고 전문적으로 다루지 않음에도 불구하고 정보 추구를 목적으로 </a:t>
            </a:r>
            <a:r>
              <a:rPr lang="ko-KR" altLang="en-US" sz="1100" err="1">
                <a:latin typeface="NanumGothic" panose="020D0604000000000000" pitchFamily="34" charset="-127"/>
                <a:ea typeface="NanumGothic" panose="020D0604000000000000" pitchFamily="34" charset="-127"/>
              </a:rPr>
              <a:t>브이로그를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이용하는 경우가 많다고 한다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즉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이용자들은 오락 및 휴식을 위해서 영상을 시청하기도 하지만 이렇게 정보를 제공받는 것에 대해 상당히 긍정적이다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하지만 모든 </a:t>
            </a:r>
            <a:r>
              <a:rPr lang="ko-KR" altLang="en-US" sz="1100" err="1">
                <a:latin typeface="NanumGothic" panose="020D0604000000000000" pitchFamily="34" charset="-127"/>
                <a:ea typeface="NanumGothic" panose="020D0604000000000000" pitchFamily="34" charset="-127"/>
              </a:rPr>
              <a:t>브이로그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영상 제작자가 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description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란에 정보를 기입하지는 않는다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그렇기에 우리의 서비스인 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text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분석 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OCR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을 통한 자막 분석 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100" err="1">
                <a:latin typeface="NanumGothic" panose="020D0604000000000000" pitchFamily="34" charset="-127"/>
                <a:ea typeface="NanumGothic" panose="020D0604000000000000" pitchFamily="34" charset="-127"/>
              </a:rPr>
              <a:t>장소별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100" err="1">
                <a:latin typeface="NanumGothic" panose="020D0604000000000000" pitchFamily="34" charset="-127"/>
                <a:ea typeface="NanumGothic" panose="020D0604000000000000" pitchFamily="34" charset="-127"/>
              </a:rPr>
              <a:t>썸네일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100" err="1">
                <a:latin typeface="NanumGothic" panose="020D0604000000000000" pitchFamily="34" charset="-127"/>
                <a:ea typeface="NanumGothic" panose="020D0604000000000000" pitchFamily="34" charset="-127"/>
              </a:rPr>
              <a:t>확인등을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통해 훨씬 더 양질의 데이터를 제공받을 수 있고 이는 곧 영상 데이터의 또다른 가치를 창출하는 일이 될 것이다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BC8C82-B745-EA40-8D76-E2D07BCF1DEA}"/>
              </a:ext>
            </a:extLst>
          </p:cNvPr>
          <p:cNvSpPr/>
          <p:nvPr/>
        </p:nvSpPr>
        <p:spPr>
          <a:xfrm>
            <a:off x="711153" y="3064761"/>
            <a:ext cx="7245222" cy="1451205"/>
          </a:xfrm>
          <a:custGeom>
            <a:avLst/>
            <a:gdLst>
              <a:gd name="connsiteX0" fmla="*/ 0 w 7245222"/>
              <a:gd name="connsiteY0" fmla="*/ 0 h 1451205"/>
              <a:gd name="connsiteX1" fmla="*/ 484873 w 7245222"/>
              <a:gd name="connsiteY1" fmla="*/ 0 h 1451205"/>
              <a:gd name="connsiteX2" fmla="*/ 969745 w 7245222"/>
              <a:gd name="connsiteY2" fmla="*/ 0 h 1451205"/>
              <a:gd name="connsiteX3" fmla="*/ 1382165 w 7245222"/>
              <a:gd name="connsiteY3" fmla="*/ 0 h 1451205"/>
              <a:gd name="connsiteX4" fmla="*/ 1722134 w 7245222"/>
              <a:gd name="connsiteY4" fmla="*/ 0 h 1451205"/>
              <a:gd name="connsiteX5" fmla="*/ 2279458 w 7245222"/>
              <a:gd name="connsiteY5" fmla="*/ 0 h 1451205"/>
              <a:gd name="connsiteX6" fmla="*/ 2981688 w 7245222"/>
              <a:gd name="connsiteY6" fmla="*/ 0 h 1451205"/>
              <a:gd name="connsiteX7" fmla="*/ 3466560 w 7245222"/>
              <a:gd name="connsiteY7" fmla="*/ 0 h 1451205"/>
              <a:gd name="connsiteX8" fmla="*/ 4168789 w 7245222"/>
              <a:gd name="connsiteY8" fmla="*/ 0 h 1451205"/>
              <a:gd name="connsiteX9" fmla="*/ 4508757 w 7245222"/>
              <a:gd name="connsiteY9" fmla="*/ 0 h 1451205"/>
              <a:gd name="connsiteX10" fmla="*/ 5138534 w 7245222"/>
              <a:gd name="connsiteY10" fmla="*/ 0 h 1451205"/>
              <a:gd name="connsiteX11" fmla="*/ 5695859 w 7245222"/>
              <a:gd name="connsiteY11" fmla="*/ 0 h 1451205"/>
              <a:gd name="connsiteX12" fmla="*/ 6325636 w 7245222"/>
              <a:gd name="connsiteY12" fmla="*/ 0 h 1451205"/>
              <a:gd name="connsiteX13" fmla="*/ 7245222 w 7245222"/>
              <a:gd name="connsiteY13" fmla="*/ 0 h 1451205"/>
              <a:gd name="connsiteX14" fmla="*/ 7245222 w 7245222"/>
              <a:gd name="connsiteY14" fmla="*/ 469223 h 1451205"/>
              <a:gd name="connsiteX15" fmla="*/ 7245222 w 7245222"/>
              <a:gd name="connsiteY15" fmla="*/ 952958 h 1451205"/>
              <a:gd name="connsiteX16" fmla="*/ 7245222 w 7245222"/>
              <a:gd name="connsiteY16" fmla="*/ 1451205 h 1451205"/>
              <a:gd name="connsiteX17" fmla="*/ 6687897 w 7245222"/>
              <a:gd name="connsiteY17" fmla="*/ 1451205 h 1451205"/>
              <a:gd name="connsiteX18" fmla="*/ 6275477 w 7245222"/>
              <a:gd name="connsiteY18" fmla="*/ 1451205 h 1451205"/>
              <a:gd name="connsiteX19" fmla="*/ 5790604 w 7245222"/>
              <a:gd name="connsiteY19" fmla="*/ 1451205 h 1451205"/>
              <a:gd name="connsiteX20" fmla="*/ 5088375 w 7245222"/>
              <a:gd name="connsiteY20" fmla="*/ 1451205 h 1451205"/>
              <a:gd name="connsiteX21" fmla="*/ 4748407 w 7245222"/>
              <a:gd name="connsiteY21" fmla="*/ 1451205 h 1451205"/>
              <a:gd name="connsiteX22" fmla="*/ 4046178 w 7245222"/>
              <a:gd name="connsiteY22" fmla="*/ 1451205 h 1451205"/>
              <a:gd name="connsiteX23" fmla="*/ 3706210 w 7245222"/>
              <a:gd name="connsiteY23" fmla="*/ 1451205 h 1451205"/>
              <a:gd name="connsiteX24" fmla="*/ 3221337 w 7245222"/>
              <a:gd name="connsiteY24" fmla="*/ 1451205 h 1451205"/>
              <a:gd name="connsiteX25" fmla="*/ 2736465 w 7245222"/>
              <a:gd name="connsiteY25" fmla="*/ 1451205 h 1451205"/>
              <a:gd name="connsiteX26" fmla="*/ 2251592 w 7245222"/>
              <a:gd name="connsiteY26" fmla="*/ 1451205 h 1451205"/>
              <a:gd name="connsiteX27" fmla="*/ 1839172 w 7245222"/>
              <a:gd name="connsiteY27" fmla="*/ 1451205 h 1451205"/>
              <a:gd name="connsiteX28" fmla="*/ 1354299 w 7245222"/>
              <a:gd name="connsiteY28" fmla="*/ 1451205 h 1451205"/>
              <a:gd name="connsiteX29" fmla="*/ 869427 w 7245222"/>
              <a:gd name="connsiteY29" fmla="*/ 1451205 h 1451205"/>
              <a:gd name="connsiteX30" fmla="*/ 0 w 7245222"/>
              <a:gd name="connsiteY30" fmla="*/ 1451205 h 1451205"/>
              <a:gd name="connsiteX31" fmla="*/ 0 w 7245222"/>
              <a:gd name="connsiteY31" fmla="*/ 981982 h 1451205"/>
              <a:gd name="connsiteX32" fmla="*/ 0 w 7245222"/>
              <a:gd name="connsiteY32" fmla="*/ 541783 h 1451205"/>
              <a:gd name="connsiteX33" fmla="*/ 0 w 7245222"/>
              <a:gd name="connsiteY33" fmla="*/ 0 h 145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245222" h="1451205" extrusionOk="0">
                <a:moveTo>
                  <a:pt x="0" y="0"/>
                </a:moveTo>
                <a:cubicBezTo>
                  <a:pt x="134174" y="-19217"/>
                  <a:pt x="343538" y="47249"/>
                  <a:pt x="484873" y="0"/>
                </a:cubicBezTo>
                <a:cubicBezTo>
                  <a:pt x="626208" y="-47249"/>
                  <a:pt x="866985" y="48612"/>
                  <a:pt x="969745" y="0"/>
                </a:cubicBezTo>
                <a:cubicBezTo>
                  <a:pt x="1072505" y="-48612"/>
                  <a:pt x="1252196" y="24253"/>
                  <a:pt x="1382165" y="0"/>
                </a:cubicBezTo>
                <a:cubicBezTo>
                  <a:pt x="1512134" y="-24253"/>
                  <a:pt x="1556685" y="35463"/>
                  <a:pt x="1722134" y="0"/>
                </a:cubicBezTo>
                <a:cubicBezTo>
                  <a:pt x="1887583" y="-35463"/>
                  <a:pt x="2143188" y="25256"/>
                  <a:pt x="2279458" y="0"/>
                </a:cubicBezTo>
                <a:cubicBezTo>
                  <a:pt x="2415728" y="-25256"/>
                  <a:pt x="2788948" y="43769"/>
                  <a:pt x="2981688" y="0"/>
                </a:cubicBezTo>
                <a:cubicBezTo>
                  <a:pt x="3174428" y="-43769"/>
                  <a:pt x="3313362" y="82"/>
                  <a:pt x="3466560" y="0"/>
                </a:cubicBezTo>
                <a:cubicBezTo>
                  <a:pt x="3619758" y="-82"/>
                  <a:pt x="3941806" y="74932"/>
                  <a:pt x="4168789" y="0"/>
                </a:cubicBezTo>
                <a:cubicBezTo>
                  <a:pt x="4395772" y="-74932"/>
                  <a:pt x="4368854" y="28305"/>
                  <a:pt x="4508757" y="0"/>
                </a:cubicBezTo>
                <a:cubicBezTo>
                  <a:pt x="4648660" y="-28305"/>
                  <a:pt x="4945281" y="21772"/>
                  <a:pt x="5138534" y="0"/>
                </a:cubicBezTo>
                <a:cubicBezTo>
                  <a:pt x="5331787" y="-21772"/>
                  <a:pt x="5512936" y="10959"/>
                  <a:pt x="5695859" y="0"/>
                </a:cubicBezTo>
                <a:cubicBezTo>
                  <a:pt x="5878782" y="-10959"/>
                  <a:pt x="6055986" y="20058"/>
                  <a:pt x="6325636" y="0"/>
                </a:cubicBezTo>
                <a:cubicBezTo>
                  <a:pt x="6595286" y="-20058"/>
                  <a:pt x="6836321" y="37092"/>
                  <a:pt x="7245222" y="0"/>
                </a:cubicBezTo>
                <a:cubicBezTo>
                  <a:pt x="7288590" y="162366"/>
                  <a:pt x="7217763" y="365320"/>
                  <a:pt x="7245222" y="469223"/>
                </a:cubicBezTo>
                <a:cubicBezTo>
                  <a:pt x="7272681" y="573126"/>
                  <a:pt x="7228283" y="802968"/>
                  <a:pt x="7245222" y="952958"/>
                </a:cubicBezTo>
                <a:cubicBezTo>
                  <a:pt x="7262161" y="1102948"/>
                  <a:pt x="7209073" y="1255798"/>
                  <a:pt x="7245222" y="1451205"/>
                </a:cubicBezTo>
                <a:cubicBezTo>
                  <a:pt x="6978614" y="1508750"/>
                  <a:pt x="6884772" y="1387524"/>
                  <a:pt x="6687897" y="1451205"/>
                </a:cubicBezTo>
                <a:cubicBezTo>
                  <a:pt x="6491022" y="1514886"/>
                  <a:pt x="6384633" y="1445127"/>
                  <a:pt x="6275477" y="1451205"/>
                </a:cubicBezTo>
                <a:cubicBezTo>
                  <a:pt x="6166321" y="1457283"/>
                  <a:pt x="5940440" y="1398455"/>
                  <a:pt x="5790604" y="1451205"/>
                </a:cubicBezTo>
                <a:cubicBezTo>
                  <a:pt x="5640768" y="1503955"/>
                  <a:pt x="5368522" y="1379348"/>
                  <a:pt x="5088375" y="1451205"/>
                </a:cubicBezTo>
                <a:cubicBezTo>
                  <a:pt x="4808228" y="1523062"/>
                  <a:pt x="4860412" y="1447392"/>
                  <a:pt x="4748407" y="1451205"/>
                </a:cubicBezTo>
                <a:cubicBezTo>
                  <a:pt x="4636402" y="1455018"/>
                  <a:pt x="4237270" y="1418105"/>
                  <a:pt x="4046178" y="1451205"/>
                </a:cubicBezTo>
                <a:cubicBezTo>
                  <a:pt x="3855086" y="1484305"/>
                  <a:pt x="3857346" y="1439338"/>
                  <a:pt x="3706210" y="1451205"/>
                </a:cubicBezTo>
                <a:cubicBezTo>
                  <a:pt x="3555074" y="1463072"/>
                  <a:pt x="3432711" y="1393314"/>
                  <a:pt x="3221337" y="1451205"/>
                </a:cubicBezTo>
                <a:cubicBezTo>
                  <a:pt x="3009963" y="1509096"/>
                  <a:pt x="2855036" y="1423310"/>
                  <a:pt x="2736465" y="1451205"/>
                </a:cubicBezTo>
                <a:cubicBezTo>
                  <a:pt x="2617894" y="1479100"/>
                  <a:pt x="2421899" y="1416833"/>
                  <a:pt x="2251592" y="1451205"/>
                </a:cubicBezTo>
                <a:cubicBezTo>
                  <a:pt x="2081285" y="1485577"/>
                  <a:pt x="1956030" y="1416722"/>
                  <a:pt x="1839172" y="1451205"/>
                </a:cubicBezTo>
                <a:cubicBezTo>
                  <a:pt x="1722314" y="1485688"/>
                  <a:pt x="1559755" y="1417476"/>
                  <a:pt x="1354299" y="1451205"/>
                </a:cubicBezTo>
                <a:cubicBezTo>
                  <a:pt x="1148843" y="1484934"/>
                  <a:pt x="993376" y="1427487"/>
                  <a:pt x="869427" y="1451205"/>
                </a:cubicBezTo>
                <a:cubicBezTo>
                  <a:pt x="745478" y="1474923"/>
                  <a:pt x="329402" y="1398599"/>
                  <a:pt x="0" y="1451205"/>
                </a:cubicBezTo>
                <a:cubicBezTo>
                  <a:pt x="-14537" y="1270660"/>
                  <a:pt x="26584" y="1122114"/>
                  <a:pt x="0" y="981982"/>
                </a:cubicBezTo>
                <a:cubicBezTo>
                  <a:pt x="-26584" y="841850"/>
                  <a:pt x="4319" y="723900"/>
                  <a:pt x="0" y="541783"/>
                </a:cubicBezTo>
                <a:cubicBezTo>
                  <a:pt x="-4319" y="359666"/>
                  <a:pt x="46319" y="182252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41792680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8C6A5A-0C60-4792-8569-233B7989077C}"/>
              </a:ext>
            </a:extLst>
          </p:cNvPr>
          <p:cNvSpPr txBox="1"/>
          <p:nvPr/>
        </p:nvSpPr>
        <p:spPr>
          <a:xfrm>
            <a:off x="71005" y="4819967"/>
            <a:ext cx="32768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7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출처 </a:t>
            </a:r>
            <a:r>
              <a:rPr kumimoji="1" lang="en-US" altLang="ko-KR" sz="7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7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7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https://</a:t>
            </a:r>
            <a:r>
              <a:rPr lang="en" altLang="ko-KR" sz="70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www.koreascience.or.kr</a:t>
            </a:r>
            <a:r>
              <a:rPr lang="en" altLang="ko-KR" sz="7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/article/JAKO202013661038280.pdf</a:t>
            </a:r>
            <a:endParaRPr kumimoji="1" lang="ko-KR" altLang="en-US" sz="70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79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진희\Desktop\ㅇㄻ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5515" y="1378311"/>
            <a:ext cx="360040" cy="356277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5D821F-CF96-FA42-9C02-652B500FEC96}"/>
              </a:ext>
            </a:extLst>
          </p:cNvPr>
          <p:cNvSpPr txBox="1"/>
          <p:nvPr/>
        </p:nvSpPr>
        <p:spPr>
          <a:xfrm>
            <a:off x="1345515" y="1851670"/>
            <a:ext cx="468052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219170" latinLnBrk="1">
              <a:lnSpc>
                <a:spcPct val="200000"/>
              </a:lnSpc>
              <a:buAutoNum type="arabicPeriod"/>
            </a:pP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팀원 소개 및 역할분담</a:t>
            </a:r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 defTabSz="1219170" latinLnBrk="1">
              <a:lnSpc>
                <a:spcPct val="200000"/>
              </a:lnSpc>
              <a:buAutoNum type="arabicPeriod"/>
            </a:pP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 동기 </a:t>
            </a:r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 defTabSz="1219170" latinLnBrk="1">
              <a:lnSpc>
                <a:spcPct val="200000"/>
              </a:lnSpc>
              <a:buAutoNum type="arabicPeriod"/>
            </a:pP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서비스 소개</a:t>
            </a:r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 defTabSz="1219170" latinLnBrk="1">
              <a:lnSpc>
                <a:spcPct val="200000"/>
              </a:lnSpc>
              <a:buAutoNum type="arabicPeriod"/>
            </a:pP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아키텍처 구현 및 개발 계획</a:t>
            </a:r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 defTabSz="1219170" latinLnBrk="1">
              <a:lnSpc>
                <a:spcPct val="200000"/>
              </a:lnSpc>
              <a:buAutoNum type="arabicPeriod"/>
            </a:pP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기대효과</a:t>
            </a:r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 defTabSz="1219170" latinLnBrk="1">
              <a:lnSpc>
                <a:spcPct val="200000"/>
              </a:lnSpc>
              <a:buAutoNum type="arabicPeriod"/>
            </a:pP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포부 및 향후 개발 계획</a:t>
            </a:r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defTabSz="1219170" latinLnBrk="1"/>
            <a:r>
              <a:rPr lang="ko-KR" altLang="en-US" sz="15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5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 defTabSz="1219170" latinLnBrk="1">
              <a:buAutoNum type="arabicPeriod"/>
            </a:pPr>
            <a:endParaRPr lang="ko-KR" altLang="en-US" sz="15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A149DD-D0D1-A64B-B7DF-DA32CFEBFAA7}"/>
              </a:ext>
            </a:extLst>
          </p:cNvPr>
          <p:cNvSpPr txBox="1"/>
          <p:nvPr/>
        </p:nvSpPr>
        <p:spPr>
          <a:xfrm>
            <a:off x="3537902" y="4876006"/>
            <a:ext cx="20681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</a:t>
            </a:r>
            <a:r>
              <a:rPr kumimoji="1" lang="ko-KR" altLang="en-US" sz="10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 </a:t>
            </a:r>
            <a:r>
              <a:rPr kumimoji="1" lang="en-US" altLang="ko-KR" sz="10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10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 오픈 인프라 경진대회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D0A3C6-9D4B-F54D-A599-8108E0B72851}"/>
              </a:ext>
            </a:extLst>
          </p:cNvPr>
          <p:cNvSpPr txBox="1"/>
          <p:nvPr/>
        </p:nvSpPr>
        <p:spPr>
          <a:xfrm>
            <a:off x="683568" y="221868"/>
            <a:ext cx="5227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포부 및 향후 개발 계획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99A4BF-9430-8046-BAEE-A2C1E792011D}"/>
              </a:ext>
            </a:extLst>
          </p:cNvPr>
          <p:cNvSpPr txBox="1"/>
          <p:nvPr/>
        </p:nvSpPr>
        <p:spPr>
          <a:xfrm>
            <a:off x="566682" y="987574"/>
            <a:ext cx="534479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en-US" altLang="ko-KR" sz="1400" b="1">
                <a:latin typeface="NanumGothic" panose="020D0604000000000000" pitchFamily="34" charset="-127"/>
                <a:ea typeface="NanumGothic" panose="020D0604000000000000" pitchFamily="34" charset="-127"/>
              </a:rPr>
              <a:t># </a:t>
            </a:r>
            <a:r>
              <a:rPr lang="ko-KR" altLang="en-US" sz="1400" b="1">
                <a:latin typeface="NanumGothic" panose="020D0604000000000000" pitchFamily="34" charset="-127"/>
                <a:ea typeface="NanumGothic" panose="020D0604000000000000" pitchFamily="34" charset="-127"/>
              </a:rPr>
              <a:t>향후 개발 계획</a:t>
            </a:r>
            <a:endParaRPr lang="en-US" altLang="ko-KR" sz="14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defTabSz="914378"/>
            <a:endParaRPr lang="en-US" altLang="ko-KR" sz="12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28650" lvl="1" indent="-171450" defTabSz="914378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역할 분담에 따른 개발 진행</a:t>
            </a:r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200143" lvl="2" indent="-285743" defTabSz="914378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류정화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팀장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): DevOps 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총괄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Backend-OCR 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</a:t>
            </a:r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200143" lvl="2" indent="-285743" defTabSz="914378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고은서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팀원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: UI/UX 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및 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Frontend, Backend-User 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</a:t>
            </a:r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200143" lvl="2" indent="-285743" defTabSz="914378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송경민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팀원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: Backend- Data processing 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DB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설계</a:t>
            </a:r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 defTabSz="914378"/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43" lvl="1" indent="-285743" defTabSz="914378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OIDC 2022 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참여 포부</a:t>
            </a:r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200143" lvl="2" indent="-285743" defTabSz="914378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클라우드 기반 </a:t>
            </a:r>
            <a:r>
              <a:rPr lang="ko-KR" altLang="en-US" sz="120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브이로그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영상 속 장소 추출 및 지도 검색 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SaaS 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서비스 개발을 진행함으로써 </a:t>
            </a:r>
            <a:r>
              <a:rPr lang="ko-KR" altLang="en-US" sz="12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클라우드 기반의 최신 개발 및 운영환경을 이해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하고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 아이디어를 </a:t>
            </a:r>
            <a:r>
              <a:rPr lang="ko-KR" altLang="en-US" sz="12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실현 가능한 서비스로 개발할 수 있는 개발자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ko-KR" altLang="en-US" sz="12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성장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할 예정</a:t>
            </a:r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defTabSz="914378"/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	</a:t>
            </a:r>
          </a:p>
          <a:p>
            <a:pPr marL="742943" lvl="1" indent="-285743" defTabSz="914378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적극적인 협업</a:t>
            </a:r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200143" lvl="2" indent="-285743" defTabSz="914378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문서 협업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notion (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우측의 사진 참고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200143" lvl="2" indent="-285743" defTabSz="914378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 협업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120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github</a:t>
            </a:r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657343" lvl="3" indent="-285743" defTabSz="914378">
              <a:buFont typeface="Arial" panose="020B0604020202020204" pitchFamily="34" charset="0"/>
              <a:buChar char="•"/>
            </a:pPr>
            <a:r>
              <a:rPr lang="en-US" altLang="ko-KR" sz="120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Github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issue 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활용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commit convention 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등의 </a:t>
            </a:r>
            <a:r>
              <a:rPr lang="ko-KR" altLang="en-US" sz="120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깃허브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툴들을 다양하게 활용할 예정</a:t>
            </a:r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657343" lvl="3" indent="-285743" defTabSz="914378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기존 프로젝트 진행 내용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hlinkClick r:id="rId2"/>
              </a:rPr>
              <a:t>https://github.com/Boaz-Youplace/youplace</a:t>
            </a:r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43" lvl="1" indent="-285743" defTabSz="914378">
              <a:buFont typeface="Arial" panose="020B0604020202020204" pitchFamily="34" charset="0"/>
              <a:buChar char="•"/>
            </a:pPr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1A2895-694C-AA43-8387-DC02658ED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023" y="2859782"/>
            <a:ext cx="2454990" cy="16337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D8D09D-9B64-FE4D-85BA-57CD2AF20D0F}"/>
              </a:ext>
            </a:extLst>
          </p:cNvPr>
          <p:cNvSpPr txBox="1"/>
          <p:nvPr/>
        </p:nvSpPr>
        <p:spPr>
          <a:xfrm>
            <a:off x="7198052" y="4803998"/>
            <a:ext cx="18966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 </a:t>
            </a:r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 오픈 인프라 경진대회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1D518B-4F7D-435D-AD84-86503B8FF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480" y="614336"/>
            <a:ext cx="1712700" cy="15451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AB00DD-35ED-4A04-80C0-BD410616F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398" y="750110"/>
            <a:ext cx="2545247" cy="28597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6564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4DA244-10D2-D378-7902-9F37B8B36EF5}"/>
              </a:ext>
            </a:extLst>
          </p:cNvPr>
          <p:cNvSpPr txBox="1"/>
          <p:nvPr/>
        </p:nvSpPr>
        <p:spPr>
          <a:xfrm>
            <a:off x="712240" y="195486"/>
            <a:ext cx="2392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팀원 소개 및 역할분담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680ADE3-D5FA-7146-8C07-8D87C11C0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5" t="7513" r="6366" b="5277"/>
          <a:stretch/>
        </p:blipFill>
        <p:spPr>
          <a:xfrm>
            <a:off x="3216877" y="1047564"/>
            <a:ext cx="1679708" cy="19267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1CF154-4DB0-2E4A-B5A9-E7757578E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39" b="95249" l="9739" r="89549">
                        <a14:foregroundMark x1="40380" y1="91686" x2="40380" y2="91686"/>
                        <a14:foregroundMark x1="26841" y1="95249" x2="26841" y2="952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8315" y="1377748"/>
            <a:ext cx="1558897" cy="15588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7F146E-C390-214D-8016-2B5AC5384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05" y="1413745"/>
            <a:ext cx="1631717" cy="159126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E25974-AB53-2842-B65E-84F7B6C35052}"/>
              </a:ext>
            </a:extLst>
          </p:cNvPr>
          <p:cNvSpPr/>
          <p:nvPr/>
        </p:nvSpPr>
        <p:spPr>
          <a:xfrm>
            <a:off x="856606" y="3263059"/>
            <a:ext cx="625790" cy="234342"/>
          </a:xfrm>
          <a:prstGeom prst="rect">
            <a:avLst/>
          </a:prstGeom>
          <a:solidFill>
            <a:srgbClr val="F55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29B130-3CC0-2E46-BA01-AB782C9CD40E}"/>
              </a:ext>
            </a:extLst>
          </p:cNvPr>
          <p:cNvSpPr txBox="1"/>
          <p:nvPr/>
        </p:nvSpPr>
        <p:spPr>
          <a:xfrm>
            <a:off x="841526" y="3232451"/>
            <a:ext cx="6559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고은서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85F387-5D2C-A642-A34C-2BA33DFBDA21}"/>
              </a:ext>
            </a:extLst>
          </p:cNvPr>
          <p:cNvSpPr/>
          <p:nvPr/>
        </p:nvSpPr>
        <p:spPr>
          <a:xfrm>
            <a:off x="3668920" y="3263059"/>
            <a:ext cx="625790" cy="234342"/>
          </a:xfrm>
          <a:prstGeom prst="rect">
            <a:avLst/>
          </a:prstGeom>
          <a:solidFill>
            <a:srgbClr val="F55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398B47-6864-AA4A-A1A2-3FEF084ACF90}"/>
              </a:ext>
            </a:extLst>
          </p:cNvPr>
          <p:cNvSpPr txBox="1"/>
          <p:nvPr/>
        </p:nvSpPr>
        <p:spPr>
          <a:xfrm>
            <a:off x="3653840" y="3228637"/>
            <a:ext cx="6559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00" b="1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류정화</a:t>
            </a:r>
            <a:endParaRPr kumimoji="1" lang="ko-KR" altLang="en-US" sz="1300" b="1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B71E4C-AF64-D148-BFB2-0C0FC5C2DA65}"/>
              </a:ext>
            </a:extLst>
          </p:cNvPr>
          <p:cNvSpPr/>
          <p:nvPr/>
        </p:nvSpPr>
        <p:spPr>
          <a:xfrm>
            <a:off x="6153258" y="3289076"/>
            <a:ext cx="625790" cy="234342"/>
          </a:xfrm>
          <a:prstGeom prst="rect">
            <a:avLst/>
          </a:prstGeom>
          <a:solidFill>
            <a:srgbClr val="F55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00206A-186F-D641-804B-A171330455E8}"/>
              </a:ext>
            </a:extLst>
          </p:cNvPr>
          <p:cNvSpPr txBox="1"/>
          <p:nvPr/>
        </p:nvSpPr>
        <p:spPr>
          <a:xfrm>
            <a:off x="6151163" y="3252260"/>
            <a:ext cx="6559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00" b="1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송경민</a:t>
            </a:r>
            <a:endParaRPr kumimoji="1" lang="ko-KR" altLang="en-US" sz="1300" b="1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40ACA7-3708-5D47-A4F7-7E8FF68C14FB}"/>
              </a:ext>
            </a:extLst>
          </p:cNvPr>
          <p:cNvSpPr txBox="1"/>
          <p:nvPr/>
        </p:nvSpPr>
        <p:spPr>
          <a:xfrm>
            <a:off x="826446" y="3538202"/>
            <a:ext cx="25923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>
                <a:latin typeface="NanumGothic" panose="020D0604000000000000" pitchFamily="34" charset="-127"/>
                <a:ea typeface="NanumGothic" panose="020D0604000000000000" pitchFamily="34" charset="-127"/>
              </a:rPr>
              <a:t>메인 담당 </a:t>
            </a:r>
            <a:r>
              <a:rPr kumimoji="1" lang="en-US" altLang="ko-KR" sz="120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2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>
                <a:latin typeface="NanumGothic" panose="020D0604000000000000" pitchFamily="34" charset="-127"/>
                <a:ea typeface="NanumGothic" panose="020D0604000000000000" pitchFamily="34" charset="-127"/>
              </a:rPr>
              <a:t>UI/UX </a:t>
            </a:r>
            <a:r>
              <a:rPr kumimoji="1" lang="ko-KR" altLang="en-US" sz="1200">
                <a:latin typeface="NanumGothic" panose="020D0604000000000000" pitchFamily="34" charset="-127"/>
                <a:ea typeface="NanumGothic" panose="020D0604000000000000" pitchFamily="34" charset="-127"/>
              </a:rPr>
              <a:t>및 </a:t>
            </a:r>
            <a:r>
              <a:rPr kumimoji="1" lang="en-US" altLang="ko-KR" sz="1200">
                <a:latin typeface="NanumGothic" panose="020D0604000000000000" pitchFamily="34" charset="-127"/>
                <a:ea typeface="NanumGothic" panose="020D0604000000000000" pitchFamily="34" charset="-127"/>
              </a:rPr>
              <a:t>Frontend </a:t>
            </a:r>
          </a:p>
          <a:p>
            <a:r>
              <a:rPr kumimoji="1" lang="ko-KR" altLang="en-US" sz="1200">
                <a:latin typeface="NanumGothic" panose="020D0604000000000000" pitchFamily="34" charset="-127"/>
                <a:ea typeface="NanumGothic" panose="020D0604000000000000" pitchFamily="34" charset="-127"/>
              </a:rPr>
              <a:t>서브 담당 </a:t>
            </a:r>
            <a:r>
              <a:rPr kumimoji="1" lang="en-US" altLang="ko-KR" sz="120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2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>
                <a:latin typeface="NanumGothic" panose="020D0604000000000000" pitchFamily="34" charset="-127"/>
                <a:ea typeface="NanumGothic" panose="020D0604000000000000" pitchFamily="34" charset="-127"/>
              </a:rPr>
              <a:t>Backend-User</a:t>
            </a:r>
          </a:p>
          <a:p>
            <a:r>
              <a:rPr lang="ko-KR" altLang="en-US" sz="1100">
                <a:effectLst/>
                <a:latin typeface="Apple Color Emoji"/>
              </a:rPr>
              <a:t>👩🏻‍💻</a:t>
            </a:r>
            <a:r>
              <a:rPr lang="en-US" altLang="ko-KR" sz="1100">
                <a:effectLst/>
                <a:hlinkClick r:id="rId6"/>
              </a:rPr>
              <a:t>https://github.com/Koeunseooooo</a:t>
            </a:r>
            <a:endParaRPr kumimoji="1" lang="en-US" altLang="ko-KR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F4AD65-DBC7-3544-A5CB-D720977B98FB}"/>
              </a:ext>
            </a:extLst>
          </p:cNvPr>
          <p:cNvSpPr txBox="1"/>
          <p:nvPr/>
        </p:nvSpPr>
        <p:spPr>
          <a:xfrm>
            <a:off x="3638760" y="3544648"/>
            <a:ext cx="226857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>
                <a:latin typeface="NanumGothic" panose="020D0604000000000000" pitchFamily="34" charset="-127"/>
                <a:ea typeface="NanumGothic" panose="020D0604000000000000" pitchFamily="34" charset="-127"/>
              </a:rPr>
              <a:t>메인 담당 </a:t>
            </a:r>
            <a:r>
              <a:rPr kumimoji="1" lang="en-US" altLang="ko-KR" sz="120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2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>
                <a:latin typeface="NanumGothic" panose="020D0604000000000000" pitchFamily="34" charset="-127"/>
                <a:ea typeface="NanumGothic" panose="020D0604000000000000" pitchFamily="34" charset="-127"/>
              </a:rPr>
              <a:t>DevOps</a:t>
            </a:r>
            <a:r>
              <a:rPr kumimoji="1" lang="ko-KR" altLang="en-US" sz="12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sz="12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200">
                <a:latin typeface="NanumGothic" panose="020D0604000000000000" pitchFamily="34" charset="-127"/>
                <a:ea typeface="NanumGothic" panose="020D0604000000000000" pitchFamily="34" charset="-127"/>
              </a:rPr>
              <a:t>서브 담당 </a:t>
            </a:r>
            <a:r>
              <a:rPr kumimoji="1" lang="en-US" altLang="ko-KR" sz="120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2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>
                <a:latin typeface="NanumGothic" panose="020D0604000000000000" pitchFamily="34" charset="-127"/>
                <a:ea typeface="NanumGothic" panose="020D0604000000000000" pitchFamily="34" charset="-127"/>
              </a:rPr>
              <a:t>Backend-OCR</a:t>
            </a:r>
          </a:p>
          <a:p>
            <a:r>
              <a:rPr lang="ko-KR" altLang="en-US" sz="1100">
                <a:effectLst/>
                <a:latin typeface="Apple Color Emoji"/>
              </a:rPr>
              <a:t>👩🏻‍💻</a:t>
            </a:r>
            <a:r>
              <a:rPr lang="en-US" altLang="ko-KR" sz="1100">
                <a:effectLst/>
                <a:hlinkClick r:id="rId7"/>
              </a:rPr>
              <a:t>https://github.com/ryulullalaa</a:t>
            </a:r>
            <a:endParaRPr kumimoji="1" lang="ko-KR" altLang="en-US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3148C3-34F3-C74D-BE76-508A58008629}"/>
              </a:ext>
            </a:extLst>
          </p:cNvPr>
          <p:cNvSpPr txBox="1"/>
          <p:nvPr/>
        </p:nvSpPr>
        <p:spPr>
          <a:xfrm>
            <a:off x="6112858" y="3565054"/>
            <a:ext cx="2768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>
                <a:latin typeface="NanumGothic" panose="020D0604000000000000" pitchFamily="34" charset="-127"/>
                <a:ea typeface="NanumGothic" panose="020D0604000000000000" pitchFamily="34" charset="-127"/>
              </a:rPr>
              <a:t>메인 담당 </a:t>
            </a:r>
            <a:r>
              <a:rPr kumimoji="1" lang="en-US" altLang="ko-KR" sz="120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2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>
                <a:latin typeface="NanumGothic" panose="020D0604000000000000" pitchFamily="34" charset="-127"/>
                <a:ea typeface="NanumGothic" panose="020D0604000000000000" pitchFamily="34" charset="-127"/>
              </a:rPr>
              <a:t>Backend- Data</a:t>
            </a:r>
            <a:r>
              <a:rPr kumimoji="1" lang="ko-KR" altLang="en-US" sz="12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>
                <a:latin typeface="NanumGothic" panose="020D0604000000000000" pitchFamily="34" charset="-127"/>
                <a:ea typeface="NanumGothic" panose="020D0604000000000000" pitchFamily="34" charset="-127"/>
              </a:rPr>
              <a:t>processing</a:t>
            </a:r>
          </a:p>
          <a:p>
            <a:r>
              <a:rPr kumimoji="1" lang="ko-KR" altLang="en-US" sz="1200">
                <a:latin typeface="NanumGothic" panose="020D0604000000000000" pitchFamily="34" charset="-127"/>
                <a:ea typeface="NanumGothic" panose="020D0604000000000000" pitchFamily="34" charset="-127"/>
              </a:rPr>
              <a:t>서브 담당 </a:t>
            </a:r>
            <a:r>
              <a:rPr kumimoji="1" lang="en-US" altLang="ko-KR" sz="120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2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>
                <a:latin typeface="NanumGothic" panose="020D0604000000000000" pitchFamily="34" charset="-127"/>
                <a:ea typeface="NanumGothic" panose="020D0604000000000000" pitchFamily="34" charset="-127"/>
              </a:rPr>
              <a:t>DB </a:t>
            </a:r>
            <a:r>
              <a:rPr kumimoji="1" lang="ko-KR" altLang="en-US" sz="1200">
                <a:latin typeface="NanumGothic" panose="020D0604000000000000" pitchFamily="34" charset="-127"/>
                <a:ea typeface="NanumGothic" panose="020D0604000000000000" pitchFamily="34" charset="-127"/>
              </a:rPr>
              <a:t>설계</a:t>
            </a:r>
            <a:endParaRPr kumimoji="1" lang="en-US" altLang="ko-KR" sz="12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>
                <a:effectLst/>
                <a:latin typeface="Apple Color Emoji"/>
              </a:rPr>
              <a:t>👩🏻‍💻</a:t>
            </a:r>
            <a:r>
              <a:rPr lang="en-US" altLang="ko-KR" sz="1100">
                <a:effectLst/>
                <a:hlinkClick r:id="rId8"/>
              </a:rPr>
              <a:t> https://github.com/skm0626</a:t>
            </a:r>
            <a:endParaRPr kumimoji="1" lang="en-US" altLang="ko-KR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2DC72E-7688-AB4F-825C-C845D434FF72}"/>
              </a:ext>
            </a:extLst>
          </p:cNvPr>
          <p:cNvSpPr txBox="1"/>
          <p:nvPr/>
        </p:nvSpPr>
        <p:spPr>
          <a:xfrm>
            <a:off x="7198052" y="4803998"/>
            <a:ext cx="18966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 </a:t>
            </a:r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 오픈 인프라 경진대회</a:t>
            </a:r>
          </a:p>
        </p:txBody>
      </p:sp>
    </p:spTree>
    <p:extLst>
      <p:ext uri="{BB962C8B-B14F-4D97-AF65-F5344CB8AC3E}">
        <p14:creationId xmlns:p14="http://schemas.microsoft.com/office/powerpoint/2010/main" val="3202588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4FBAECF-9C8F-B3DB-284F-73EDA5E9B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11" y="1579211"/>
            <a:ext cx="5192405" cy="12642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16AFD4-32DE-4F41-6C4C-1CB5D755387C}"/>
              </a:ext>
            </a:extLst>
          </p:cNvPr>
          <p:cNvSpPr/>
          <p:nvPr/>
        </p:nvSpPr>
        <p:spPr>
          <a:xfrm>
            <a:off x="1647526" y="1845282"/>
            <a:ext cx="2536581" cy="139478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kumimoji="1" lang="ko-Kore-KR" altLang="en-US" sz="2400">
              <a:solidFill>
                <a:prstClr val="white"/>
              </a:solidFill>
              <a:latin typeface="맑은 고딕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B95698E-142D-5943-8B5B-770A5BD8C8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420" b="82136"/>
          <a:stretch/>
        </p:blipFill>
        <p:spPr>
          <a:xfrm>
            <a:off x="549311" y="1140865"/>
            <a:ext cx="3744416" cy="3556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15A39A-0C92-BA46-8F6E-8124EFCB0C9D}"/>
              </a:ext>
            </a:extLst>
          </p:cNvPr>
          <p:cNvSpPr txBox="1"/>
          <p:nvPr/>
        </p:nvSpPr>
        <p:spPr>
          <a:xfrm>
            <a:off x="712240" y="195486"/>
            <a:ext cx="2779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 동기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주제 선정 배경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4DB4C7-A0C2-4345-AF95-154B76D1069C}"/>
              </a:ext>
            </a:extLst>
          </p:cNvPr>
          <p:cNvSpPr txBox="1"/>
          <p:nvPr/>
        </p:nvSpPr>
        <p:spPr>
          <a:xfrm>
            <a:off x="476220" y="755665"/>
            <a:ext cx="29541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3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ko-KR" altLang="en-US" sz="13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300" b="1" err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검색엔진</a:t>
            </a:r>
            <a:r>
              <a:rPr lang="ko-KR" altLang="en-US" sz="1300" b="1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으로서의</a:t>
            </a:r>
            <a:r>
              <a:rPr lang="ko-KR" altLang="en-US" sz="13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유튜브의 성장세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4BFB32-06E7-0D49-BEBD-C8F395E43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636" y="2656604"/>
            <a:ext cx="6012160" cy="7748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3D1BE8-00EE-5EE8-19CC-3F84E50DA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380" y="1274416"/>
            <a:ext cx="4392486" cy="5533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90CB89-A42D-A743-896E-06F458D4EF39}"/>
              </a:ext>
            </a:extLst>
          </p:cNvPr>
          <p:cNvSpPr txBox="1"/>
          <p:nvPr/>
        </p:nvSpPr>
        <p:spPr>
          <a:xfrm>
            <a:off x="476220" y="3739047"/>
            <a:ext cx="8271576" cy="84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latinLnBrk="1">
              <a:lnSpc>
                <a:spcPct val="114000"/>
              </a:lnSpc>
            </a:pP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유튜브는 단순히 동영상 플랫폼의 강자를 넘어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새로운 </a:t>
            </a:r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검색엔진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 떠오르고 있다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ctr" defTabSz="1219170" latinLnBrk="1">
              <a:lnSpc>
                <a:spcPct val="114000"/>
              </a:lnSpc>
            </a:pP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이미 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MZ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세대는 유튜브를 포털로 삼고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일반 검색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부터 커뮤니티 활동까지 벌이고 있다고 한다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ctr" defTabSz="1219170" latinLnBrk="1">
              <a:lnSpc>
                <a:spcPct val="114000"/>
              </a:lnSpc>
            </a:pP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특히 이젠 새로운 지식을 습득하기 위해 책을 읽거나 기존의 포탈 검색엔진을 찾기 보다는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1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 latinLnBrk="1">
              <a:lnSpc>
                <a:spcPct val="114000"/>
              </a:lnSpc>
            </a:pPr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유튜브 검색을 이용할 확률이 훨씬 높은 것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 알려져 있다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34CEE5-714C-4547-B092-0429117999D5}"/>
              </a:ext>
            </a:extLst>
          </p:cNvPr>
          <p:cNvSpPr txBox="1"/>
          <p:nvPr/>
        </p:nvSpPr>
        <p:spPr>
          <a:xfrm>
            <a:off x="7198052" y="4803998"/>
            <a:ext cx="18966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 </a:t>
            </a:r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 오픈 인프라 경진대회</a:t>
            </a:r>
          </a:p>
        </p:txBody>
      </p:sp>
    </p:spTree>
    <p:extLst>
      <p:ext uri="{BB962C8B-B14F-4D97-AF65-F5344CB8AC3E}">
        <p14:creationId xmlns:p14="http://schemas.microsoft.com/office/powerpoint/2010/main" val="309745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4185BD6C-6C03-A2C0-0635-25C4D5231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6" y="1120255"/>
            <a:ext cx="8028384" cy="14790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16AFD4-32DE-4F41-6C4C-1CB5D755387C}"/>
              </a:ext>
            </a:extLst>
          </p:cNvPr>
          <p:cNvSpPr/>
          <p:nvPr/>
        </p:nvSpPr>
        <p:spPr>
          <a:xfrm>
            <a:off x="4201239" y="1588767"/>
            <a:ext cx="4259193" cy="144016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kumimoji="1" lang="ko-Kore-KR" altLang="en-US" sz="2400">
              <a:solidFill>
                <a:prstClr val="white"/>
              </a:solidFill>
              <a:highlight>
                <a:srgbClr val="ED4949"/>
              </a:highlight>
              <a:latin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CD8037-AD0E-0946-96DC-F20746513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262" y="2414540"/>
            <a:ext cx="1667822" cy="20426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AD7F99E-CE0C-DC41-82F3-D74684D8A607}"/>
              </a:ext>
            </a:extLst>
          </p:cNvPr>
          <p:cNvSpPr/>
          <p:nvPr/>
        </p:nvSpPr>
        <p:spPr>
          <a:xfrm>
            <a:off x="6430968" y="3723878"/>
            <a:ext cx="504056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18DC650E-9EB7-AC4A-B145-5415B7642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752" y="3042684"/>
            <a:ext cx="1785639" cy="161831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687359-7FC7-CE41-8473-EABBED868D3D}"/>
              </a:ext>
            </a:extLst>
          </p:cNvPr>
          <p:cNvSpPr/>
          <p:nvPr/>
        </p:nvSpPr>
        <p:spPr>
          <a:xfrm>
            <a:off x="5451201" y="2643757"/>
            <a:ext cx="1337068" cy="98731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kumimoji="1" lang="ko-Kore-KR" altLang="en-US" sz="2400">
              <a:solidFill>
                <a:prstClr val="white"/>
              </a:solidFill>
              <a:highlight>
                <a:srgbClr val="ED4949"/>
              </a:highlight>
              <a:latin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67F3C1-76D6-7B4E-BBA2-85FF19714A8D}"/>
              </a:ext>
            </a:extLst>
          </p:cNvPr>
          <p:cNvSpPr txBox="1"/>
          <p:nvPr/>
        </p:nvSpPr>
        <p:spPr>
          <a:xfrm>
            <a:off x="540380" y="3022792"/>
            <a:ext cx="4824536" cy="144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latinLnBrk="1">
              <a:lnSpc>
                <a:spcPct val="114000"/>
              </a:lnSpc>
            </a:pP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유튜브에는 다양한 형태의 동영상이 업로드 되는데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 algn="ctr" defTabSz="1219170" latinLnBrk="1">
              <a:lnSpc>
                <a:spcPct val="114000"/>
              </a:lnSpc>
            </a:pP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 중 일상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여행 등을 동영상 형태로 공유하는 </a:t>
            </a:r>
            <a:r>
              <a:rPr lang="ko-KR" altLang="en-US" sz="1100" b="1" err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브이로그</a:t>
            </a:r>
            <a:r>
              <a:rPr lang="en-US" altLang="ko-KR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(Vlog)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대한</a:t>
            </a:r>
            <a:endParaRPr lang="en-US" altLang="ko-KR" sz="11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 latinLnBrk="1">
              <a:lnSpc>
                <a:spcPct val="114000"/>
              </a:lnSpc>
            </a:pP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관심이 상당하다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ctr" defTabSz="1219170" latinLnBrk="1">
              <a:lnSpc>
                <a:spcPct val="114000"/>
              </a:lnSpc>
            </a:pPr>
            <a:endParaRPr lang="en-US" altLang="ko-KR" sz="11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 latinLnBrk="1">
              <a:lnSpc>
                <a:spcPct val="114000"/>
              </a:lnSpc>
            </a:pP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 때 이용자들은 </a:t>
            </a:r>
            <a:r>
              <a:rPr lang="ko-KR" altLang="en-US" sz="110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브이로그를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단순히 오락이나 시간 보내기 뿐만 아니라 </a:t>
            </a:r>
            <a:endParaRPr lang="en-US" altLang="ko-KR" sz="11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 latinLnBrk="1">
              <a:lnSpc>
                <a:spcPct val="114000"/>
              </a:lnSpc>
            </a:pPr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관심사에 대한 정보 추구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목적으로 </a:t>
            </a:r>
            <a:r>
              <a:rPr lang="ko-KR" altLang="en-US" sz="1100" err="1">
                <a:latin typeface="NanumGothic" panose="020D0604000000000000" pitchFamily="34" charset="-127"/>
                <a:ea typeface="NanumGothic" panose="020D0604000000000000" pitchFamily="34" charset="-127"/>
              </a:rPr>
              <a:t>브이로그를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이용하는 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경우가 많다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defTabSz="1219170" latinLnBrk="1">
              <a:lnSpc>
                <a:spcPct val="114000"/>
              </a:lnSpc>
            </a:pPr>
            <a:endParaRPr lang="en-US" altLang="ko-KR" sz="12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9" name="Picture 2" descr="유튜브 vlog에 대한 20대 연구소 설문조사">
            <a:extLst>
              <a:ext uri="{FF2B5EF4-FFF2-40B4-BE49-F238E27FC236}">
                <a16:creationId xmlns:a16="http://schemas.microsoft.com/office/drawing/2014/main" id="{603662AD-A1B5-8E45-9091-03F496DFD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0"/>
          <a:stretch/>
        </p:blipFill>
        <p:spPr bwMode="auto">
          <a:xfrm>
            <a:off x="5713644" y="387796"/>
            <a:ext cx="2360285" cy="10825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7BE77D2-11F2-044A-B099-665270475C95}"/>
              </a:ext>
            </a:extLst>
          </p:cNvPr>
          <p:cNvSpPr txBox="1"/>
          <p:nvPr/>
        </p:nvSpPr>
        <p:spPr>
          <a:xfrm>
            <a:off x="1885011" y="4229925"/>
            <a:ext cx="32768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7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출처 </a:t>
            </a:r>
            <a:r>
              <a:rPr kumimoji="1" lang="en-US" altLang="ko-KR" sz="7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7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7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https://</a:t>
            </a:r>
            <a:r>
              <a:rPr lang="en" altLang="ko-KR" sz="70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www.koreascience.or.kr</a:t>
            </a:r>
            <a:r>
              <a:rPr lang="en" altLang="ko-KR" sz="7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/article/JAKO202013661038280.pdf</a:t>
            </a:r>
            <a:endParaRPr kumimoji="1" lang="ko-KR" altLang="en-US" sz="70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B3C379-EF47-2847-ADF0-ED520F33EAB8}"/>
              </a:ext>
            </a:extLst>
          </p:cNvPr>
          <p:cNvSpPr txBox="1"/>
          <p:nvPr/>
        </p:nvSpPr>
        <p:spPr>
          <a:xfrm>
            <a:off x="712240" y="195486"/>
            <a:ext cx="2779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 동기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주제 선정 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EEF95D-0D82-314C-9920-92757D2E352D}"/>
              </a:ext>
            </a:extLst>
          </p:cNvPr>
          <p:cNvSpPr txBox="1"/>
          <p:nvPr/>
        </p:nvSpPr>
        <p:spPr>
          <a:xfrm>
            <a:off x="476220" y="755665"/>
            <a:ext cx="29541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3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ko-KR" altLang="en-US" sz="13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3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Vlog</a:t>
            </a:r>
            <a:r>
              <a:rPr lang="ko-KR" altLang="en-US" sz="1300" b="1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3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통한 </a:t>
            </a:r>
            <a:r>
              <a:rPr lang="ko-KR" altLang="en-US" sz="13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관심사에 대한 정보 수집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136717-3A39-784F-84AB-5C7A89249234}"/>
              </a:ext>
            </a:extLst>
          </p:cNvPr>
          <p:cNvSpPr txBox="1"/>
          <p:nvPr/>
        </p:nvSpPr>
        <p:spPr>
          <a:xfrm>
            <a:off x="7198052" y="4803998"/>
            <a:ext cx="18966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 </a:t>
            </a:r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 오픈 인프라 경진대회</a:t>
            </a:r>
          </a:p>
        </p:txBody>
      </p:sp>
    </p:spTree>
    <p:extLst>
      <p:ext uri="{BB962C8B-B14F-4D97-AF65-F5344CB8AC3E}">
        <p14:creationId xmlns:p14="http://schemas.microsoft.com/office/powerpoint/2010/main" val="73561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6BB3B0-82E1-94A9-F052-B34140C73A2C}"/>
              </a:ext>
            </a:extLst>
          </p:cNvPr>
          <p:cNvSpPr txBox="1"/>
          <p:nvPr/>
        </p:nvSpPr>
        <p:spPr>
          <a:xfrm>
            <a:off x="1003014" y="1212324"/>
            <a:ext cx="7125867" cy="463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 latinLnBrk="1">
              <a:lnSpc>
                <a:spcPct val="114000"/>
              </a:lnSpc>
            </a:pP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앞 슬라이드의 관점에 비추어보면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우리는 </a:t>
            </a:r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영상 속 정보 획득을 위해 </a:t>
            </a:r>
            <a:r>
              <a:rPr lang="ko-KR" altLang="en-US" sz="1100" b="1" err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브이로그를</a:t>
            </a:r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보고자 하는 수요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크다고 예상할 수 있다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하지만 </a:t>
            </a:r>
            <a:r>
              <a:rPr lang="ko-KR" altLang="en-US" sz="110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브이로그의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유형이 </a:t>
            </a:r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새로운 장소</a:t>
            </a:r>
            <a:r>
              <a:rPr lang="en-US" altLang="ko-KR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여행지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관한</a:t>
            </a:r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내용이라면 아래와 같은 문제가 존재할 수 있다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5CF643B-E3BC-E123-AE7D-9FC62BC81ED2}"/>
              </a:ext>
            </a:extLst>
          </p:cNvPr>
          <p:cNvSpPr/>
          <p:nvPr/>
        </p:nvSpPr>
        <p:spPr>
          <a:xfrm>
            <a:off x="4466761" y="1893401"/>
            <a:ext cx="198374" cy="347155"/>
          </a:xfrm>
          <a:prstGeom prst="downArrow">
            <a:avLst/>
          </a:prstGeom>
          <a:solidFill>
            <a:srgbClr val="F55C5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1200"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F2046D-32D5-C1A3-856B-79741A233FEC}"/>
              </a:ext>
            </a:extLst>
          </p:cNvPr>
          <p:cNvSpPr txBox="1"/>
          <p:nvPr/>
        </p:nvSpPr>
        <p:spPr>
          <a:xfrm>
            <a:off x="1431076" y="3464692"/>
            <a:ext cx="6269742" cy="995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 latinLnBrk="1"/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예시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algn="ctr" defTabSz="1219170" latinLnBrk="1"/>
            <a:endParaRPr lang="en-US" altLang="ko-KR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 latinLnBrk="1">
              <a:lnSpc>
                <a:spcPct val="114000"/>
              </a:lnSpc>
            </a:pPr>
            <a:r>
              <a:rPr lang="ko-KR" altLang="en-US" sz="1100" err="1">
                <a:latin typeface="NanumGothic" panose="020D0604000000000000" pitchFamily="34" charset="-127"/>
                <a:ea typeface="NanumGothic" panose="020D0604000000000000" pitchFamily="34" charset="-127"/>
              </a:rPr>
              <a:t>서울숲이라는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새로운 장소에 대한 정보 수집을 위해 유튜브에 관련 </a:t>
            </a:r>
            <a:r>
              <a:rPr lang="ko-KR" altLang="en-US" sz="1100" b="1" err="1">
                <a:latin typeface="NanumGothic" panose="020D0604000000000000" pitchFamily="34" charset="-127"/>
                <a:ea typeface="NanumGothic" panose="020D0604000000000000" pitchFamily="34" charset="-127"/>
              </a:rPr>
              <a:t>브이로그를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100" b="1">
                <a:latin typeface="NanumGothic" panose="020D0604000000000000" pitchFamily="34" charset="-127"/>
                <a:ea typeface="NanumGothic" panose="020D0604000000000000" pitchFamily="34" charset="-127"/>
              </a:rPr>
              <a:t>시청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한다 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영상 속에 등장하는 다양한 장소 정보를 기억한다 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지도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API</a:t>
            </a:r>
            <a:r>
              <a:rPr lang="ko-KR" altLang="en-US" sz="110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지원하는 </a:t>
            </a:r>
            <a:r>
              <a:rPr lang="ko-KR" altLang="en-US" sz="1100" b="1">
                <a:latin typeface="NanumGothic" panose="020D0604000000000000" pitchFamily="34" charset="-127"/>
                <a:ea typeface="NanumGothic" panose="020D0604000000000000" pitchFamily="34" charset="-127"/>
              </a:rPr>
              <a:t>타 검색엔진에 접속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한다 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구글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네이버 등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접속한 검색엔진에서 </a:t>
            </a:r>
            <a:r>
              <a:rPr lang="ko-KR" altLang="en-US" sz="1100" b="1">
                <a:latin typeface="NanumGothic" panose="020D0604000000000000" pitchFamily="34" charset="-127"/>
                <a:ea typeface="NanumGothic" panose="020D0604000000000000" pitchFamily="34" charset="-127"/>
              </a:rPr>
              <a:t>장소를 검색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한다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장소의 </a:t>
            </a:r>
            <a:r>
              <a:rPr lang="ko-KR" altLang="en-US" sz="1100" b="1">
                <a:latin typeface="NanumGothic" panose="020D0604000000000000" pitchFamily="34" charset="-127"/>
                <a:ea typeface="NanumGothic" panose="020D0604000000000000" pitchFamily="34" charset="-127"/>
              </a:rPr>
              <a:t>위치를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100" b="1">
                <a:latin typeface="NanumGothic" panose="020D0604000000000000" pitchFamily="34" charset="-127"/>
                <a:ea typeface="NanumGothic" panose="020D0604000000000000" pitchFamily="34" charset="-127"/>
              </a:rPr>
              <a:t>확인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한다 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또 다른 </a:t>
            </a:r>
            <a:r>
              <a:rPr lang="ko-KR" altLang="en-US" sz="1100" err="1">
                <a:latin typeface="NanumGothic" panose="020D0604000000000000" pitchFamily="34" charset="-127"/>
                <a:ea typeface="NanumGothic" panose="020D0604000000000000" pitchFamily="34" charset="-127"/>
              </a:rPr>
              <a:t>브이로그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영상을 시청한다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C27B42-E1D7-784D-9B13-A3E53D03CDFF}"/>
              </a:ext>
            </a:extLst>
          </p:cNvPr>
          <p:cNvSpPr txBox="1"/>
          <p:nvPr/>
        </p:nvSpPr>
        <p:spPr>
          <a:xfrm>
            <a:off x="712240" y="195486"/>
            <a:ext cx="2779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 동기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문제점 발견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CED917-E665-6E47-BF81-9D73123364D0}"/>
              </a:ext>
            </a:extLst>
          </p:cNvPr>
          <p:cNvSpPr/>
          <p:nvPr/>
        </p:nvSpPr>
        <p:spPr>
          <a:xfrm>
            <a:off x="4622476" y="2587339"/>
            <a:ext cx="33621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유튜브 영상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장소 세부 설명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지도 등 </a:t>
            </a:r>
            <a:endParaRPr lang="en-US" altLang="ko-KR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/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필요한 정보들이 여러 매체에 </a:t>
            </a:r>
            <a:r>
              <a:rPr kumimoji="1"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분산</a:t>
            </a:r>
            <a:r>
              <a:rPr kumimoji="1"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되어 있음</a:t>
            </a:r>
            <a:endParaRPr kumimoji="1" lang="ko-Kore-KR" altLang="en-US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180338-0CEE-0A4C-971E-F13EDEA9A75F}"/>
              </a:ext>
            </a:extLst>
          </p:cNvPr>
          <p:cNvSpPr/>
          <p:nvPr/>
        </p:nvSpPr>
        <p:spPr>
          <a:xfrm>
            <a:off x="4807407" y="2434500"/>
            <a:ext cx="2949940" cy="742160"/>
          </a:xfrm>
          <a:custGeom>
            <a:avLst/>
            <a:gdLst>
              <a:gd name="connsiteX0" fmla="*/ 0 w 2949940"/>
              <a:gd name="connsiteY0" fmla="*/ 0 h 742160"/>
              <a:gd name="connsiteX1" fmla="*/ 530989 w 2949940"/>
              <a:gd name="connsiteY1" fmla="*/ 0 h 742160"/>
              <a:gd name="connsiteX2" fmla="*/ 1032479 w 2949940"/>
              <a:gd name="connsiteY2" fmla="*/ 0 h 742160"/>
              <a:gd name="connsiteX3" fmla="*/ 1533969 w 2949940"/>
              <a:gd name="connsiteY3" fmla="*/ 0 h 742160"/>
              <a:gd name="connsiteX4" fmla="*/ 2182956 w 2949940"/>
              <a:gd name="connsiteY4" fmla="*/ 0 h 742160"/>
              <a:gd name="connsiteX5" fmla="*/ 2949940 w 2949940"/>
              <a:gd name="connsiteY5" fmla="*/ 0 h 742160"/>
              <a:gd name="connsiteX6" fmla="*/ 2949940 w 2949940"/>
              <a:gd name="connsiteY6" fmla="*/ 385923 h 742160"/>
              <a:gd name="connsiteX7" fmla="*/ 2949940 w 2949940"/>
              <a:gd name="connsiteY7" fmla="*/ 742160 h 742160"/>
              <a:gd name="connsiteX8" fmla="*/ 2330453 w 2949940"/>
              <a:gd name="connsiteY8" fmla="*/ 742160 h 742160"/>
              <a:gd name="connsiteX9" fmla="*/ 1681466 w 2949940"/>
              <a:gd name="connsiteY9" fmla="*/ 742160 h 742160"/>
              <a:gd name="connsiteX10" fmla="*/ 1120977 w 2949940"/>
              <a:gd name="connsiteY10" fmla="*/ 742160 h 742160"/>
              <a:gd name="connsiteX11" fmla="*/ 560489 w 2949940"/>
              <a:gd name="connsiteY11" fmla="*/ 742160 h 742160"/>
              <a:gd name="connsiteX12" fmla="*/ 0 w 2949940"/>
              <a:gd name="connsiteY12" fmla="*/ 742160 h 742160"/>
              <a:gd name="connsiteX13" fmla="*/ 0 w 2949940"/>
              <a:gd name="connsiteY13" fmla="*/ 385923 h 742160"/>
              <a:gd name="connsiteX14" fmla="*/ 0 w 2949940"/>
              <a:gd name="connsiteY14" fmla="*/ 0 h 74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49940" h="742160" extrusionOk="0">
                <a:moveTo>
                  <a:pt x="0" y="0"/>
                </a:moveTo>
                <a:cubicBezTo>
                  <a:pt x="147542" y="-52363"/>
                  <a:pt x="280613" y="8089"/>
                  <a:pt x="530989" y="0"/>
                </a:cubicBezTo>
                <a:cubicBezTo>
                  <a:pt x="781365" y="-8089"/>
                  <a:pt x="860792" y="36833"/>
                  <a:pt x="1032479" y="0"/>
                </a:cubicBezTo>
                <a:cubicBezTo>
                  <a:pt x="1204166" y="-36833"/>
                  <a:pt x="1403667" y="34543"/>
                  <a:pt x="1533969" y="0"/>
                </a:cubicBezTo>
                <a:cubicBezTo>
                  <a:pt x="1664271" y="-34543"/>
                  <a:pt x="2006630" y="39780"/>
                  <a:pt x="2182956" y="0"/>
                </a:cubicBezTo>
                <a:cubicBezTo>
                  <a:pt x="2359282" y="-39780"/>
                  <a:pt x="2672429" y="31137"/>
                  <a:pt x="2949940" y="0"/>
                </a:cubicBezTo>
                <a:cubicBezTo>
                  <a:pt x="2970300" y="115326"/>
                  <a:pt x="2914850" y="302037"/>
                  <a:pt x="2949940" y="385923"/>
                </a:cubicBezTo>
                <a:cubicBezTo>
                  <a:pt x="2985030" y="469809"/>
                  <a:pt x="2946864" y="632383"/>
                  <a:pt x="2949940" y="742160"/>
                </a:cubicBezTo>
                <a:cubicBezTo>
                  <a:pt x="2762105" y="800593"/>
                  <a:pt x="2625671" y="711570"/>
                  <a:pt x="2330453" y="742160"/>
                </a:cubicBezTo>
                <a:cubicBezTo>
                  <a:pt x="2035235" y="772750"/>
                  <a:pt x="2005767" y="702090"/>
                  <a:pt x="1681466" y="742160"/>
                </a:cubicBezTo>
                <a:cubicBezTo>
                  <a:pt x="1357165" y="782230"/>
                  <a:pt x="1299711" y="731454"/>
                  <a:pt x="1120977" y="742160"/>
                </a:cubicBezTo>
                <a:cubicBezTo>
                  <a:pt x="942243" y="752866"/>
                  <a:pt x="788520" y="691305"/>
                  <a:pt x="560489" y="742160"/>
                </a:cubicBezTo>
                <a:cubicBezTo>
                  <a:pt x="332458" y="793015"/>
                  <a:pt x="169674" y="693417"/>
                  <a:pt x="0" y="742160"/>
                </a:cubicBezTo>
                <a:cubicBezTo>
                  <a:pt x="-24493" y="582576"/>
                  <a:pt x="7856" y="564029"/>
                  <a:pt x="0" y="385923"/>
                </a:cubicBezTo>
                <a:cubicBezTo>
                  <a:pt x="-7856" y="207817"/>
                  <a:pt x="24676" y="77554"/>
                  <a:pt x="0" y="0"/>
                </a:cubicBezTo>
                <a:close/>
              </a:path>
            </a:pathLst>
          </a:custGeom>
          <a:noFill/>
          <a:ln w="12700">
            <a:solidFill>
              <a:srgbClr val="ED4949"/>
            </a:solidFill>
            <a:extLst>
              <a:ext uri="{C807C97D-BFC1-408E-A445-0C87EB9F89A2}">
                <ask:lineSketchStyleProps xmlns:ask="http://schemas.microsoft.com/office/drawing/2018/sketchyshapes" sd="30512139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448C8A-9ACC-3A40-AC38-238FE6B8F0A6}"/>
              </a:ext>
            </a:extLst>
          </p:cNvPr>
          <p:cNvSpPr/>
          <p:nvPr/>
        </p:nvSpPr>
        <p:spPr>
          <a:xfrm>
            <a:off x="1386653" y="2499478"/>
            <a:ext cx="285965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영상 속의 장소 위치 정보 등을 확인하려면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</a:p>
          <a:p>
            <a:pPr algn="ctr" defTabSz="1219170"/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지도 </a:t>
            </a:r>
            <a:r>
              <a:rPr lang="en-US" altLang="ko-KR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API</a:t>
            </a:r>
            <a:r>
              <a:rPr lang="ko-KR" altLang="en-US" sz="1100" b="1" err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지원하는 검색엔진 플랫폼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을</a:t>
            </a:r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100" b="1">
              <a:solidFill>
                <a:srgbClr val="ED494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/>
            <a:r>
              <a:rPr lang="ko-KR" altLang="en-US" sz="1100" b="1" err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재서치</a:t>
            </a:r>
            <a:r>
              <a:rPr lang="ko-KR" altLang="en-US" sz="1100" err="1">
                <a:latin typeface="NanumGothic" panose="020D0604000000000000" pitchFamily="34" charset="-127"/>
                <a:ea typeface="NanumGothic" panose="020D0604000000000000" pitchFamily="34" charset="-127"/>
              </a:rPr>
              <a:t>해야하는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불편함을 감수해야함</a:t>
            </a:r>
            <a:endParaRPr kumimoji="1" lang="ko-Kore-KR" altLang="en-US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D785A8-13D1-574A-8F16-179DE4306EB3}"/>
              </a:ext>
            </a:extLst>
          </p:cNvPr>
          <p:cNvSpPr/>
          <p:nvPr/>
        </p:nvSpPr>
        <p:spPr>
          <a:xfrm>
            <a:off x="1386653" y="2434500"/>
            <a:ext cx="2949940" cy="742160"/>
          </a:xfrm>
          <a:custGeom>
            <a:avLst/>
            <a:gdLst>
              <a:gd name="connsiteX0" fmla="*/ 0 w 2949940"/>
              <a:gd name="connsiteY0" fmla="*/ 0 h 742160"/>
              <a:gd name="connsiteX1" fmla="*/ 648987 w 2949940"/>
              <a:gd name="connsiteY1" fmla="*/ 0 h 742160"/>
              <a:gd name="connsiteX2" fmla="*/ 1209475 w 2949940"/>
              <a:gd name="connsiteY2" fmla="*/ 0 h 742160"/>
              <a:gd name="connsiteX3" fmla="*/ 1710965 w 2949940"/>
              <a:gd name="connsiteY3" fmla="*/ 0 h 742160"/>
              <a:gd name="connsiteX4" fmla="*/ 2300953 w 2949940"/>
              <a:gd name="connsiteY4" fmla="*/ 0 h 742160"/>
              <a:gd name="connsiteX5" fmla="*/ 2949940 w 2949940"/>
              <a:gd name="connsiteY5" fmla="*/ 0 h 742160"/>
              <a:gd name="connsiteX6" fmla="*/ 2949940 w 2949940"/>
              <a:gd name="connsiteY6" fmla="*/ 363658 h 742160"/>
              <a:gd name="connsiteX7" fmla="*/ 2949940 w 2949940"/>
              <a:gd name="connsiteY7" fmla="*/ 742160 h 742160"/>
              <a:gd name="connsiteX8" fmla="*/ 2359952 w 2949940"/>
              <a:gd name="connsiteY8" fmla="*/ 742160 h 742160"/>
              <a:gd name="connsiteX9" fmla="*/ 1858462 w 2949940"/>
              <a:gd name="connsiteY9" fmla="*/ 742160 h 742160"/>
              <a:gd name="connsiteX10" fmla="*/ 1268474 w 2949940"/>
              <a:gd name="connsiteY10" fmla="*/ 742160 h 742160"/>
              <a:gd name="connsiteX11" fmla="*/ 648987 w 2949940"/>
              <a:gd name="connsiteY11" fmla="*/ 742160 h 742160"/>
              <a:gd name="connsiteX12" fmla="*/ 0 w 2949940"/>
              <a:gd name="connsiteY12" fmla="*/ 742160 h 742160"/>
              <a:gd name="connsiteX13" fmla="*/ 0 w 2949940"/>
              <a:gd name="connsiteY13" fmla="*/ 363658 h 742160"/>
              <a:gd name="connsiteX14" fmla="*/ 0 w 2949940"/>
              <a:gd name="connsiteY14" fmla="*/ 0 h 74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49940" h="742160" extrusionOk="0">
                <a:moveTo>
                  <a:pt x="0" y="0"/>
                </a:moveTo>
                <a:cubicBezTo>
                  <a:pt x="195444" y="-43519"/>
                  <a:pt x="404552" y="7999"/>
                  <a:pt x="648987" y="0"/>
                </a:cubicBezTo>
                <a:cubicBezTo>
                  <a:pt x="893422" y="-7999"/>
                  <a:pt x="1015212" y="16580"/>
                  <a:pt x="1209475" y="0"/>
                </a:cubicBezTo>
                <a:cubicBezTo>
                  <a:pt x="1403738" y="-16580"/>
                  <a:pt x="1582126" y="49255"/>
                  <a:pt x="1710965" y="0"/>
                </a:cubicBezTo>
                <a:cubicBezTo>
                  <a:pt x="1839804" y="-49255"/>
                  <a:pt x="2018615" y="1497"/>
                  <a:pt x="2300953" y="0"/>
                </a:cubicBezTo>
                <a:cubicBezTo>
                  <a:pt x="2583291" y="-1497"/>
                  <a:pt x="2798682" y="14577"/>
                  <a:pt x="2949940" y="0"/>
                </a:cubicBezTo>
                <a:cubicBezTo>
                  <a:pt x="2954968" y="173267"/>
                  <a:pt x="2927434" y="242278"/>
                  <a:pt x="2949940" y="363658"/>
                </a:cubicBezTo>
                <a:cubicBezTo>
                  <a:pt x="2972446" y="485038"/>
                  <a:pt x="2931371" y="564275"/>
                  <a:pt x="2949940" y="742160"/>
                </a:cubicBezTo>
                <a:cubicBezTo>
                  <a:pt x="2779574" y="777282"/>
                  <a:pt x="2587879" y="711422"/>
                  <a:pt x="2359952" y="742160"/>
                </a:cubicBezTo>
                <a:cubicBezTo>
                  <a:pt x="2132025" y="772898"/>
                  <a:pt x="2097460" y="725352"/>
                  <a:pt x="1858462" y="742160"/>
                </a:cubicBezTo>
                <a:cubicBezTo>
                  <a:pt x="1619464" y="758968"/>
                  <a:pt x="1504480" y="739997"/>
                  <a:pt x="1268474" y="742160"/>
                </a:cubicBezTo>
                <a:cubicBezTo>
                  <a:pt x="1032468" y="744323"/>
                  <a:pt x="914478" y="685982"/>
                  <a:pt x="648987" y="742160"/>
                </a:cubicBezTo>
                <a:cubicBezTo>
                  <a:pt x="383496" y="798338"/>
                  <a:pt x="290916" y="716557"/>
                  <a:pt x="0" y="742160"/>
                </a:cubicBezTo>
                <a:cubicBezTo>
                  <a:pt x="-18437" y="629850"/>
                  <a:pt x="37753" y="491276"/>
                  <a:pt x="0" y="363658"/>
                </a:cubicBezTo>
                <a:cubicBezTo>
                  <a:pt x="-37753" y="236040"/>
                  <a:pt x="37522" y="180410"/>
                  <a:pt x="0" y="0"/>
                </a:cubicBezTo>
                <a:close/>
              </a:path>
            </a:pathLst>
          </a:custGeom>
          <a:noFill/>
          <a:ln w="12700">
            <a:solidFill>
              <a:srgbClr val="ED4949"/>
            </a:solidFill>
            <a:extLst>
              <a:ext uri="{C807C97D-BFC1-408E-A445-0C87EB9F89A2}">
                <ask:lineSketchStyleProps xmlns:ask="http://schemas.microsoft.com/office/drawing/2018/sketchyshapes" sd="39895749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FAC1F6B-CC96-7E45-990F-641DFBDA8C8C}"/>
              </a:ext>
            </a:extLst>
          </p:cNvPr>
          <p:cNvSpPr/>
          <p:nvPr/>
        </p:nvSpPr>
        <p:spPr>
          <a:xfrm>
            <a:off x="1386653" y="3390148"/>
            <a:ext cx="6370694" cy="1269834"/>
          </a:xfrm>
          <a:custGeom>
            <a:avLst/>
            <a:gdLst>
              <a:gd name="connsiteX0" fmla="*/ 0 w 6370694"/>
              <a:gd name="connsiteY0" fmla="*/ 0 h 1269834"/>
              <a:gd name="connsiteX1" fmla="*/ 515447 w 6370694"/>
              <a:gd name="connsiteY1" fmla="*/ 0 h 1269834"/>
              <a:gd name="connsiteX2" fmla="*/ 1030894 w 6370694"/>
              <a:gd name="connsiteY2" fmla="*/ 0 h 1269834"/>
              <a:gd name="connsiteX3" fmla="*/ 1482634 w 6370694"/>
              <a:gd name="connsiteY3" fmla="*/ 0 h 1269834"/>
              <a:gd name="connsiteX4" fmla="*/ 1870667 w 6370694"/>
              <a:gd name="connsiteY4" fmla="*/ 0 h 1269834"/>
              <a:gd name="connsiteX5" fmla="*/ 2449821 w 6370694"/>
              <a:gd name="connsiteY5" fmla="*/ 0 h 1269834"/>
              <a:gd name="connsiteX6" fmla="*/ 3156389 w 6370694"/>
              <a:gd name="connsiteY6" fmla="*/ 0 h 1269834"/>
              <a:gd name="connsiteX7" fmla="*/ 3671836 w 6370694"/>
              <a:gd name="connsiteY7" fmla="*/ 0 h 1269834"/>
              <a:gd name="connsiteX8" fmla="*/ 4378404 w 6370694"/>
              <a:gd name="connsiteY8" fmla="*/ 0 h 1269834"/>
              <a:gd name="connsiteX9" fmla="*/ 4766437 w 6370694"/>
              <a:gd name="connsiteY9" fmla="*/ 0 h 1269834"/>
              <a:gd name="connsiteX10" fmla="*/ 5409298 w 6370694"/>
              <a:gd name="connsiteY10" fmla="*/ 0 h 1269834"/>
              <a:gd name="connsiteX11" fmla="*/ 6370694 w 6370694"/>
              <a:gd name="connsiteY11" fmla="*/ 0 h 1269834"/>
              <a:gd name="connsiteX12" fmla="*/ 6370694 w 6370694"/>
              <a:gd name="connsiteY12" fmla="*/ 435976 h 1269834"/>
              <a:gd name="connsiteX13" fmla="*/ 6370694 w 6370694"/>
              <a:gd name="connsiteY13" fmla="*/ 859254 h 1269834"/>
              <a:gd name="connsiteX14" fmla="*/ 6370694 w 6370694"/>
              <a:gd name="connsiteY14" fmla="*/ 1269834 h 1269834"/>
              <a:gd name="connsiteX15" fmla="*/ 5791540 w 6370694"/>
              <a:gd name="connsiteY15" fmla="*/ 1269834 h 1269834"/>
              <a:gd name="connsiteX16" fmla="*/ 5212386 w 6370694"/>
              <a:gd name="connsiteY16" fmla="*/ 1269834 h 1269834"/>
              <a:gd name="connsiteX17" fmla="*/ 4569525 w 6370694"/>
              <a:gd name="connsiteY17" fmla="*/ 1269834 h 1269834"/>
              <a:gd name="connsiteX18" fmla="*/ 4117785 w 6370694"/>
              <a:gd name="connsiteY18" fmla="*/ 1269834 h 1269834"/>
              <a:gd name="connsiteX19" fmla="*/ 3602338 w 6370694"/>
              <a:gd name="connsiteY19" fmla="*/ 1269834 h 1269834"/>
              <a:gd name="connsiteX20" fmla="*/ 2895770 w 6370694"/>
              <a:gd name="connsiteY20" fmla="*/ 1269834 h 1269834"/>
              <a:gd name="connsiteX21" fmla="*/ 2507737 w 6370694"/>
              <a:gd name="connsiteY21" fmla="*/ 1269834 h 1269834"/>
              <a:gd name="connsiteX22" fmla="*/ 1801169 w 6370694"/>
              <a:gd name="connsiteY22" fmla="*/ 1269834 h 1269834"/>
              <a:gd name="connsiteX23" fmla="*/ 1413136 w 6370694"/>
              <a:gd name="connsiteY23" fmla="*/ 1269834 h 1269834"/>
              <a:gd name="connsiteX24" fmla="*/ 897689 w 6370694"/>
              <a:gd name="connsiteY24" fmla="*/ 1269834 h 1269834"/>
              <a:gd name="connsiteX25" fmla="*/ 0 w 6370694"/>
              <a:gd name="connsiteY25" fmla="*/ 1269834 h 1269834"/>
              <a:gd name="connsiteX26" fmla="*/ 0 w 6370694"/>
              <a:gd name="connsiteY26" fmla="*/ 859254 h 1269834"/>
              <a:gd name="connsiteX27" fmla="*/ 0 w 6370694"/>
              <a:gd name="connsiteY27" fmla="*/ 435976 h 1269834"/>
              <a:gd name="connsiteX28" fmla="*/ 0 w 6370694"/>
              <a:gd name="connsiteY28" fmla="*/ 0 h 1269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370694" h="1269834" extrusionOk="0">
                <a:moveTo>
                  <a:pt x="0" y="0"/>
                </a:moveTo>
                <a:cubicBezTo>
                  <a:pt x="232110" y="-37436"/>
                  <a:pt x="343191" y="54701"/>
                  <a:pt x="515447" y="0"/>
                </a:cubicBezTo>
                <a:cubicBezTo>
                  <a:pt x="687703" y="-54701"/>
                  <a:pt x="914972" y="41961"/>
                  <a:pt x="1030894" y="0"/>
                </a:cubicBezTo>
                <a:cubicBezTo>
                  <a:pt x="1146816" y="-41961"/>
                  <a:pt x="1342054" y="10580"/>
                  <a:pt x="1482634" y="0"/>
                </a:cubicBezTo>
                <a:cubicBezTo>
                  <a:pt x="1623214" y="-10580"/>
                  <a:pt x="1715424" y="15936"/>
                  <a:pt x="1870667" y="0"/>
                </a:cubicBezTo>
                <a:cubicBezTo>
                  <a:pt x="2025910" y="-15936"/>
                  <a:pt x="2255785" y="58173"/>
                  <a:pt x="2449821" y="0"/>
                </a:cubicBezTo>
                <a:cubicBezTo>
                  <a:pt x="2643857" y="-58173"/>
                  <a:pt x="2909957" y="11994"/>
                  <a:pt x="3156389" y="0"/>
                </a:cubicBezTo>
                <a:cubicBezTo>
                  <a:pt x="3402821" y="-11994"/>
                  <a:pt x="3524803" y="26444"/>
                  <a:pt x="3671836" y="0"/>
                </a:cubicBezTo>
                <a:cubicBezTo>
                  <a:pt x="3818869" y="-26444"/>
                  <a:pt x="4113688" y="2028"/>
                  <a:pt x="4378404" y="0"/>
                </a:cubicBezTo>
                <a:cubicBezTo>
                  <a:pt x="4643120" y="-2028"/>
                  <a:pt x="4600946" y="14626"/>
                  <a:pt x="4766437" y="0"/>
                </a:cubicBezTo>
                <a:cubicBezTo>
                  <a:pt x="4931928" y="-14626"/>
                  <a:pt x="5243938" y="58470"/>
                  <a:pt x="5409298" y="0"/>
                </a:cubicBezTo>
                <a:cubicBezTo>
                  <a:pt x="5574658" y="-58470"/>
                  <a:pt x="6166394" y="8648"/>
                  <a:pt x="6370694" y="0"/>
                </a:cubicBezTo>
                <a:cubicBezTo>
                  <a:pt x="6382268" y="193381"/>
                  <a:pt x="6331874" y="338742"/>
                  <a:pt x="6370694" y="435976"/>
                </a:cubicBezTo>
                <a:cubicBezTo>
                  <a:pt x="6409514" y="533210"/>
                  <a:pt x="6358199" y="696547"/>
                  <a:pt x="6370694" y="859254"/>
                </a:cubicBezTo>
                <a:cubicBezTo>
                  <a:pt x="6383189" y="1021961"/>
                  <a:pt x="6366055" y="1134089"/>
                  <a:pt x="6370694" y="1269834"/>
                </a:cubicBezTo>
                <a:cubicBezTo>
                  <a:pt x="6248880" y="1314526"/>
                  <a:pt x="6050068" y="1206735"/>
                  <a:pt x="5791540" y="1269834"/>
                </a:cubicBezTo>
                <a:cubicBezTo>
                  <a:pt x="5533012" y="1332933"/>
                  <a:pt x="5369507" y="1264772"/>
                  <a:pt x="5212386" y="1269834"/>
                </a:cubicBezTo>
                <a:cubicBezTo>
                  <a:pt x="5055265" y="1274896"/>
                  <a:pt x="4789536" y="1253974"/>
                  <a:pt x="4569525" y="1269834"/>
                </a:cubicBezTo>
                <a:cubicBezTo>
                  <a:pt x="4349514" y="1285694"/>
                  <a:pt x="4328625" y="1216740"/>
                  <a:pt x="4117785" y="1269834"/>
                </a:cubicBezTo>
                <a:cubicBezTo>
                  <a:pt x="3906945" y="1322928"/>
                  <a:pt x="3761282" y="1223382"/>
                  <a:pt x="3602338" y="1269834"/>
                </a:cubicBezTo>
                <a:cubicBezTo>
                  <a:pt x="3443394" y="1316286"/>
                  <a:pt x="3242082" y="1257889"/>
                  <a:pt x="2895770" y="1269834"/>
                </a:cubicBezTo>
                <a:cubicBezTo>
                  <a:pt x="2549458" y="1281779"/>
                  <a:pt x="2635329" y="1241234"/>
                  <a:pt x="2507737" y="1269834"/>
                </a:cubicBezTo>
                <a:cubicBezTo>
                  <a:pt x="2380145" y="1298434"/>
                  <a:pt x="2108852" y="1190583"/>
                  <a:pt x="1801169" y="1269834"/>
                </a:cubicBezTo>
                <a:cubicBezTo>
                  <a:pt x="1493486" y="1349085"/>
                  <a:pt x="1500278" y="1237940"/>
                  <a:pt x="1413136" y="1269834"/>
                </a:cubicBezTo>
                <a:cubicBezTo>
                  <a:pt x="1325994" y="1301728"/>
                  <a:pt x="1056076" y="1262121"/>
                  <a:pt x="897689" y="1269834"/>
                </a:cubicBezTo>
                <a:cubicBezTo>
                  <a:pt x="739302" y="1277547"/>
                  <a:pt x="187728" y="1184055"/>
                  <a:pt x="0" y="1269834"/>
                </a:cubicBezTo>
                <a:cubicBezTo>
                  <a:pt x="-14927" y="1166064"/>
                  <a:pt x="16805" y="978146"/>
                  <a:pt x="0" y="859254"/>
                </a:cubicBezTo>
                <a:cubicBezTo>
                  <a:pt x="-16805" y="740362"/>
                  <a:pt x="45981" y="522696"/>
                  <a:pt x="0" y="435976"/>
                </a:cubicBezTo>
                <a:cubicBezTo>
                  <a:pt x="-45981" y="349256"/>
                  <a:pt x="22020" y="187816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41792680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E4BEB9-EC85-AA44-95FD-BB0E930AEE93}"/>
              </a:ext>
            </a:extLst>
          </p:cNvPr>
          <p:cNvSpPr/>
          <p:nvPr/>
        </p:nvSpPr>
        <p:spPr>
          <a:xfrm>
            <a:off x="4336593" y="2705028"/>
            <a:ext cx="4500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ko-KR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ore-KR" altLang="en-US" sz="1100" b="1">
              <a:solidFill>
                <a:srgbClr val="ED494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2C7BA6-3FC0-7C4D-A138-4964D3702217}"/>
              </a:ext>
            </a:extLst>
          </p:cNvPr>
          <p:cNvSpPr txBox="1"/>
          <p:nvPr/>
        </p:nvSpPr>
        <p:spPr>
          <a:xfrm>
            <a:off x="476220" y="755665"/>
            <a:ext cx="31596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3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ko-KR" altLang="en-US" sz="13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3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장소 정보에 관련된 </a:t>
            </a:r>
            <a:r>
              <a:rPr lang="en-US" altLang="ko-KR" sz="13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Vlog</a:t>
            </a:r>
            <a:r>
              <a:rPr lang="ko-KR" altLang="en-US" sz="1300" b="1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3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주목해보자</a:t>
            </a:r>
            <a:r>
              <a:rPr lang="en-US" altLang="ko-KR" sz="13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lang="ko-KR" altLang="en-US" sz="1300" b="1">
              <a:solidFill>
                <a:srgbClr val="ED494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390D3-7F6F-374E-AA2A-426431CBC88A}"/>
              </a:ext>
            </a:extLst>
          </p:cNvPr>
          <p:cNvSpPr txBox="1"/>
          <p:nvPr/>
        </p:nvSpPr>
        <p:spPr>
          <a:xfrm>
            <a:off x="7198052" y="4803998"/>
            <a:ext cx="18966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 </a:t>
            </a:r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 오픈 인프라 경진대회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86F80E-F58E-F982-04B0-D7B08FAD089D}"/>
              </a:ext>
            </a:extLst>
          </p:cNvPr>
          <p:cNvSpPr txBox="1"/>
          <p:nvPr/>
        </p:nvSpPr>
        <p:spPr>
          <a:xfrm>
            <a:off x="1152744" y="2782443"/>
            <a:ext cx="2712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 latinLnBrk="1"/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유튜브 데이터 중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 algn="ctr" defTabSz="1219170" latinLnBrk="1"/>
            <a:r>
              <a:rPr lang="ko-KR" altLang="en-US" sz="1200" b="1" err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브이로그</a:t>
            </a:r>
            <a:r>
              <a:rPr lang="ko-KR" altLang="en-US" sz="12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2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위주로 활용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08CD4-6521-CFF2-39E7-75342C8ECAB5}"/>
              </a:ext>
            </a:extLst>
          </p:cNvPr>
          <p:cNvSpPr txBox="1"/>
          <p:nvPr/>
        </p:nvSpPr>
        <p:spPr>
          <a:xfrm>
            <a:off x="4224422" y="2828609"/>
            <a:ext cx="6951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 latinLnBrk="1"/>
            <a:r>
              <a:rPr lang="en-US" altLang="ko-KR" sz="1600" b="1">
                <a:solidFill>
                  <a:srgbClr val="F55C5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WHY?</a:t>
            </a:r>
            <a:endParaRPr lang="ko-Kore-KR" altLang="en-US" sz="1600" b="1">
              <a:solidFill>
                <a:srgbClr val="F55C5B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690873-BB2B-EF10-0B67-C15C2170B710}"/>
              </a:ext>
            </a:extLst>
          </p:cNvPr>
          <p:cNvSpPr/>
          <p:nvPr/>
        </p:nvSpPr>
        <p:spPr>
          <a:xfrm>
            <a:off x="2261095" y="1185630"/>
            <a:ext cx="3312368" cy="189008"/>
          </a:xfrm>
          <a:prstGeom prst="rect">
            <a:avLst/>
          </a:prstGeom>
          <a:solidFill>
            <a:srgbClr val="F55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kumimoji="1" lang="ko-Kore-KR" altLang="en-US" sz="1200"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AF789B-FA9D-F803-288C-8A195B6FD410}"/>
              </a:ext>
            </a:extLst>
          </p:cNvPr>
          <p:cNvSpPr txBox="1"/>
          <p:nvPr/>
        </p:nvSpPr>
        <p:spPr>
          <a:xfrm>
            <a:off x="904933" y="914699"/>
            <a:ext cx="7502505" cy="497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 latinLnBrk="1">
              <a:lnSpc>
                <a:spcPct val="114000"/>
              </a:lnSpc>
            </a:pPr>
            <a:r>
              <a:rPr lang="en-US" altLang="ko-KR" sz="12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12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유튜브 영상의 정보들은 매우 효과적이지만</a:t>
            </a:r>
            <a:r>
              <a:rPr lang="en-US" altLang="ko-KR" sz="12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 algn="ctr" defTabSz="1219170" latinLnBrk="1">
              <a:lnSpc>
                <a:spcPct val="114000"/>
              </a:lnSpc>
            </a:pPr>
            <a:r>
              <a:rPr lang="ko-KR" altLang="en-US" sz="1200" b="1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필요로 하는 정보들을 한 눈에 파악할 수 있는 서비스 </a:t>
            </a:r>
            <a:r>
              <a:rPr lang="ko-KR" altLang="en-US" sz="12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</a:t>
            </a:r>
            <a:r>
              <a:rPr lang="ko-KR" altLang="en-US" sz="1200" b="1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2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있었으면 좋겠다 </a:t>
            </a:r>
            <a:r>
              <a:rPr lang="en-US" altLang="ko-KR" sz="12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r>
              <a:rPr lang="ko-KR" altLang="en-US" sz="12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2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4589F5-C35F-2B45-BAAA-89ACEA61E170}"/>
              </a:ext>
            </a:extLst>
          </p:cNvPr>
          <p:cNvSpPr txBox="1"/>
          <p:nvPr/>
        </p:nvSpPr>
        <p:spPr>
          <a:xfrm>
            <a:off x="712240" y="195486"/>
            <a:ext cx="2779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 동기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서비스 취지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3C89ED-1451-2243-B4E5-8F09A4A60227}"/>
              </a:ext>
            </a:extLst>
          </p:cNvPr>
          <p:cNvSpPr/>
          <p:nvPr/>
        </p:nvSpPr>
        <p:spPr>
          <a:xfrm>
            <a:off x="5230820" y="1954908"/>
            <a:ext cx="3076307" cy="1042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14000"/>
              </a:lnSpc>
            </a:pP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영상 검색을 통해 </a:t>
            </a:r>
            <a:endParaRPr lang="en-US" altLang="ko-KR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>
              <a:lnSpc>
                <a:spcPct val="114000"/>
              </a:lnSpc>
            </a:pP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특정 구역 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hot place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국내 여행지 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에 대한 </a:t>
            </a:r>
            <a:endParaRPr lang="en-US" altLang="ko-KR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>
              <a:lnSpc>
                <a:spcPct val="114000"/>
              </a:lnSpc>
            </a:pP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사전 조사를 하는 경우가 많아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 algn="ctr" defTabSz="1219170">
              <a:lnSpc>
                <a:spcPct val="114000"/>
              </a:lnSpc>
            </a:pPr>
            <a:r>
              <a:rPr lang="ko-KR" altLang="en-US" sz="1100" b="1" err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브이로그</a:t>
            </a:r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콘텐츠에 대한 수요와 공급이 </a:t>
            </a:r>
            <a:endParaRPr lang="en-US" altLang="ko-KR" sz="1100" b="1">
              <a:solidFill>
                <a:srgbClr val="ED494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>
              <a:lnSpc>
                <a:spcPct val="114000"/>
              </a:lnSpc>
            </a:pPr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모두 클 것이라 판단</a:t>
            </a:r>
            <a:endParaRPr kumimoji="1" lang="ko-Kore-KR" altLang="en-US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B48F4D-14E8-0C45-A9F8-3D0185742E39}"/>
              </a:ext>
            </a:extLst>
          </p:cNvPr>
          <p:cNvSpPr/>
          <p:nvPr/>
        </p:nvSpPr>
        <p:spPr>
          <a:xfrm>
            <a:off x="5230822" y="1878942"/>
            <a:ext cx="3076307" cy="1194911"/>
          </a:xfrm>
          <a:custGeom>
            <a:avLst/>
            <a:gdLst>
              <a:gd name="connsiteX0" fmla="*/ 0 w 3076307"/>
              <a:gd name="connsiteY0" fmla="*/ 0 h 1194911"/>
              <a:gd name="connsiteX1" fmla="*/ 451192 w 3076307"/>
              <a:gd name="connsiteY1" fmla="*/ 0 h 1194911"/>
              <a:gd name="connsiteX2" fmla="*/ 1025436 w 3076307"/>
              <a:gd name="connsiteY2" fmla="*/ 0 h 1194911"/>
              <a:gd name="connsiteX3" fmla="*/ 1599680 w 3076307"/>
              <a:gd name="connsiteY3" fmla="*/ 0 h 1194911"/>
              <a:gd name="connsiteX4" fmla="*/ 2112397 w 3076307"/>
              <a:gd name="connsiteY4" fmla="*/ 0 h 1194911"/>
              <a:gd name="connsiteX5" fmla="*/ 2594352 w 3076307"/>
              <a:gd name="connsiteY5" fmla="*/ 0 h 1194911"/>
              <a:gd name="connsiteX6" fmla="*/ 3076307 w 3076307"/>
              <a:gd name="connsiteY6" fmla="*/ 0 h 1194911"/>
              <a:gd name="connsiteX7" fmla="*/ 3076307 w 3076307"/>
              <a:gd name="connsiteY7" fmla="*/ 561608 h 1194911"/>
              <a:gd name="connsiteX8" fmla="*/ 3076307 w 3076307"/>
              <a:gd name="connsiteY8" fmla="*/ 1194911 h 1194911"/>
              <a:gd name="connsiteX9" fmla="*/ 2532826 w 3076307"/>
              <a:gd name="connsiteY9" fmla="*/ 1194911 h 1194911"/>
              <a:gd name="connsiteX10" fmla="*/ 2050871 w 3076307"/>
              <a:gd name="connsiteY10" fmla="*/ 1194911 h 1194911"/>
              <a:gd name="connsiteX11" fmla="*/ 1476627 w 3076307"/>
              <a:gd name="connsiteY11" fmla="*/ 1194911 h 1194911"/>
              <a:gd name="connsiteX12" fmla="*/ 902383 w 3076307"/>
              <a:gd name="connsiteY12" fmla="*/ 1194911 h 1194911"/>
              <a:gd name="connsiteX13" fmla="*/ 451192 w 3076307"/>
              <a:gd name="connsiteY13" fmla="*/ 1194911 h 1194911"/>
              <a:gd name="connsiteX14" fmla="*/ 0 w 3076307"/>
              <a:gd name="connsiteY14" fmla="*/ 1194911 h 1194911"/>
              <a:gd name="connsiteX15" fmla="*/ 0 w 3076307"/>
              <a:gd name="connsiteY15" fmla="*/ 633303 h 1194911"/>
              <a:gd name="connsiteX16" fmla="*/ 0 w 3076307"/>
              <a:gd name="connsiteY16" fmla="*/ 0 h 119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76307" h="1194911" extrusionOk="0">
                <a:moveTo>
                  <a:pt x="0" y="0"/>
                </a:moveTo>
                <a:cubicBezTo>
                  <a:pt x="186019" y="-28751"/>
                  <a:pt x="279838" y="25381"/>
                  <a:pt x="451192" y="0"/>
                </a:cubicBezTo>
                <a:cubicBezTo>
                  <a:pt x="622546" y="-25381"/>
                  <a:pt x="780228" y="39705"/>
                  <a:pt x="1025436" y="0"/>
                </a:cubicBezTo>
                <a:cubicBezTo>
                  <a:pt x="1270644" y="-39705"/>
                  <a:pt x="1337753" y="68670"/>
                  <a:pt x="1599680" y="0"/>
                </a:cubicBezTo>
                <a:cubicBezTo>
                  <a:pt x="1861607" y="-68670"/>
                  <a:pt x="1949257" y="5968"/>
                  <a:pt x="2112397" y="0"/>
                </a:cubicBezTo>
                <a:cubicBezTo>
                  <a:pt x="2275537" y="-5968"/>
                  <a:pt x="2447779" y="36613"/>
                  <a:pt x="2594352" y="0"/>
                </a:cubicBezTo>
                <a:cubicBezTo>
                  <a:pt x="2740926" y="-36613"/>
                  <a:pt x="2974667" y="42413"/>
                  <a:pt x="3076307" y="0"/>
                </a:cubicBezTo>
                <a:cubicBezTo>
                  <a:pt x="3143221" y="246670"/>
                  <a:pt x="3027854" y="411543"/>
                  <a:pt x="3076307" y="561608"/>
                </a:cubicBezTo>
                <a:cubicBezTo>
                  <a:pt x="3124760" y="711673"/>
                  <a:pt x="3062304" y="880931"/>
                  <a:pt x="3076307" y="1194911"/>
                </a:cubicBezTo>
                <a:cubicBezTo>
                  <a:pt x="2946190" y="1220844"/>
                  <a:pt x="2677945" y="1138923"/>
                  <a:pt x="2532826" y="1194911"/>
                </a:cubicBezTo>
                <a:cubicBezTo>
                  <a:pt x="2387707" y="1250899"/>
                  <a:pt x="2204032" y="1167696"/>
                  <a:pt x="2050871" y="1194911"/>
                </a:cubicBezTo>
                <a:cubicBezTo>
                  <a:pt x="1897711" y="1222126"/>
                  <a:pt x="1709366" y="1126623"/>
                  <a:pt x="1476627" y="1194911"/>
                </a:cubicBezTo>
                <a:cubicBezTo>
                  <a:pt x="1243888" y="1263199"/>
                  <a:pt x="1150521" y="1146356"/>
                  <a:pt x="902383" y="1194911"/>
                </a:cubicBezTo>
                <a:cubicBezTo>
                  <a:pt x="654245" y="1243466"/>
                  <a:pt x="660740" y="1183525"/>
                  <a:pt x="451192" y="1194911"/>
                </a:cubicBezTo>
                <a:cubicBezTo>
                  <a:pt x="241644" y="1206297"/>
                  <a:pt x="166175" y="1175882"/>
                  <a:pt x="0" y="1194911"/>
                </a:cubicBezTo>
                <a:cubicBezTo>
                  <a:pt x="-52512" y="961021"/>
                  <a:pt x="52012" y="900459"/>
                  <a:pt x="0" y="633303"/>
                </a:cubicBezTo>
                <a:cubicBezTo>
                  <a:pt x="-52012" y="366147"/>
                  <a:pt x="15406" y="261477"/>
                  <a:pt x="0" y="0"/>
                </a:cubicBezTo>
                <a:close/>
              </a:path>
            </a:pathLst>
          </a:custGeom>
          <a:noFill/>
          <a:ln w="12700">
            <a:solidFill>
              <a:srgbClr val="ED4949"/>
            </a:solidFill>
            <a:extLst>
              <a:ext uri="{C807C97D-BFC1-408E-A445-0C87EB9F89A2}">
                <ask:lineSketchStyleProps xmlns:ask="http://schemas.microsoft.com/office/drawing/2018/sketchyshapes" sd="119693994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F283FF-0852-6A4A-9478-46E311DD5163}"/>
              </a:ext>
            </a:extLst>
          </p:cNvPr>
          <p:cNvSpPr/>
          <p:nvPr/>
        </p:nvSpPr>
        <p:spPr>
          <a:xfrm>
            <a:off x="5446846" y="3479336"/>
            <a:ext cx="27204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사용자들에게 유튜브 영상 속 장소정보들을 </a:t>
            </a:r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시각적으로 보기 쉽게 </a:t>
            </a:r>
            <a:endParaRPr lang="en-US" altLang="ko-KR" sz="1100" b="1">
              <a:solidFill>
                <a:srgbClr val="ED494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/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지도에 핀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으로 띄워 줌으로써 사용자들에게 </a:t>
            </a:r>
            <a:r>
              <a:rPr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편의성 제공 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가능할 것으로 예상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C2F711-B6F1-B945-9AA3-AD58C3CEC7B4}"/>
              </a:ext>
            </a:extLst>
          </p:cNvPr>
          <p:cNvSpPr/>
          <p:nvPr/>
        </p:nvSpPr>
        <p:spPr>
          <a:xfrm>
            <a:off x="5230821" y="3266602"/>
            <a:ext cx="3076307" cy="1194911"/>
          </a:xfrm>
          <a:custGeom>
            <a:avLst/>
            <a:gdLst>
              <a:gd name="connsiteX0" fmla="*/ 0 w 3076307"/>
              <a:gd name="connsiteY0" fmla="*/ 0 h 1194911"/>
              <a:gd name="connsiteX1" fmla="*/ 481955 w 3076307"/>
              <a:gd name="connsiteY1" fmla="*/ 0 h 1194911"/>
              <a:gd name="connsiteX2" fmla="*/ 994673 w 3076307"/>
              <a:gd name="connsiteY2" fmla="*/ 0 h 1194911"/>
              <a:gd name="connsiteX3" fmla="*/ 1507390 w 3076307"/>
              <a:gd name="connsiteY3" fmla="*/ 0 h 1194911"/>
              <a:gd name="connsiteX4" fmla="*/ 2050871 w 3076307"/>
              <a:gd name="connsiteY4" fmla="*/ 0 h 1194911"/>
              <a:gd name="connsiteX5" fmla="*/ 2594352 w 3076307"/>
              <a:gd name="connsiteY5" fmla="*/ 0 h 1194911"/>
              <a:gd name="connsiteX6" fmla="*/ 3076307 w 3076307"/>
              <a:gd name="connsiteY6" fmla="*/ 0 h 1194911"/>
              <a:gd name="connsiteX7" fmla="*/ 3076307 w 3076307"/>
              <a:gd name="connsiteY7" fmla="*/ 621354 h 1194911"/>
              <a:gd name="connsiteX8" fmla="*/ 3076307 w 3076307"/>
              <a:gd name="connsiteY8" fmla="*/ 1194911 h 1194911"/>
              <a:gd name="connsiteX9" fmla="*/ 2594352 w 3076307"/>
              <a:gd name="connsiteY9" fmla="*/ 1194911 h 1194911"/>
              <a:gd name="connsiteX10" fmla="*/ 2050871 w 3076307"/>
              <a:gd name="connsiteY10" fmla="*/ 1194911 h 1194911"/>
              <a:gd name="connsiteX11" fmla="*/ 1507390 w 3076307"/>
              <a:gd name="connsiteY11" fmla="*/ 1194911 h 1194911"/>
              <a:gd name="connsiteX12" fmla="*/ 994673 w 3076307"/>
              <a:gd name="connsiteY12" fmla="*/ 1194911 h 1194911"/>
              <a:gd name="connsiteX13" fmla="*/ 451192 w 3076307"/>
              <a:gd name="connsiteY13" fmla="*/ 1194911 h 1194911"/>
              <a:gd name="connsiteX14" fmla="*/ 0 w 3076307"/>
              <a:gd name="connsiteY14" fmla="*/ 1194911 h 1194911"/>
              <a:gd name="connsiteX15" fmla="*/ 0 w 3076307"/>
              <a:gd name="connsiteY15" fmla="*/ 621354 h 1194911"/>
              <a:gd name="connsiteX16" fmla="*/ 0 w 3076307"/>
              <a:gd name="connsiteY16" fmla="*/ 0 h 119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76307" h="1194911" extrusionOk="0">
                <a:moveTo>
                  <a:pt x="0" y="0"/>
                </a:moveTo>
                <a:cubicBezTo>
                  <a:pt x="138648" y="-35562"/>
                  <a:pt x="275052" y="11236"/>
                  <a:pt x="481955" y="0"/>
                </a:cubicBezTo>
                <a:cubicBezTo>
                  <a:pt x="688859" y="-11236"/>
                  <a:pt x="743159" y="5122"/>
                  <a:pt x="994673" y="0"/>
                </a:cubicBezTo>
                <a:cubicBezTo>
                  <a:pt x="1246187" y="-5122"/>
                  <a:pt x="1329597" y="20266"/>
                  <a:pt x="1507390" y="0"/>
                </a:cubicBezTo>
                <a:cubicBezTo>
                  <a:pt x="1685183" y="-20266"/>
                  <a:pt x="1823804" y="28811"/>
                  <a:pt x="2050871" y="0"/>
                </a:cubicBezTo>
                <a:cubicBezTo>
                  <a:pt x="2277938" y="-28811"/>
                  <a:pt x="2367183" y="30587"/>
                  <a:pt x="2594352" y="0"/>
                </a:cubicBezTo>
                <a:cubicBezTo>
                  <a:pt x="2821521" y="-30587"/>
                  <a:pt x="2904781" y="52387"/>
                  <a:pt x="3076307" y="0"/>
                </a:cubicBezTo>
                <a:cubicBezTo>
                  <a:pt x="3085252" y="235872"/>
                  <a:pt x="3003404" y="471393"/>
                  <a:pt x="3076307" y="621354"/>
                </a:cubicBezTo>
                <a:cubicBezTo>
                  <a:pt x="3149210" y="771315"/>
                  <a:pt x="3050653" y="929288"/>
                  <a:pt x="3076307" y="1194911"/>
                </a:cubicBezTo>
                <a:cubicBezTo>
                  <a:pt x="2937775" y="1206714"/>
                  <a:pt x="2693932" y="1178542"/>
                  <a:pt x="2594352" y="1194911"/>
                </a:cubicBezTo>
                <a:cubicBezTo>
                  <a:pt x="2494773" y="1211280"/>
                  <a:pt x="2174347" y="1156337"/>
                  <a:pt x="2050871" y="1194911"/>
                </a:cubicBezTo>
                <a:cubicBezTo>
                  <a:pt x="1927395" y="1233485"/>
                  <a:pt x="1617566" y="1147714"/>
                  <a:pt x="1507390" y="1194911"/>
                </a:cubicBezTo>
                <a:cubicBezTo>
                  <a:pt x="1397214" y="1242108"/>
                  <a:pt x="1145687" y="1188190"/>
                  <a:pt x="994673" y="1194911"/>
                </a:cubicBezTo>
                <a:cubicBezTo>
                  <a:pt x="843659" y="1201632"/>
                  <a:pt x="639188" y="1169729"/>
                  <a:pt x="451192" y="1194911"/>
                </a:cubicBezTo>
                <a:cubicBezTo>
                  <a:pt x="263196" y="1220093"/>
                  <a:pt x="143515" y="1162574"/>
                  <a:pt x="0" y="1194911"/>
                </a:cubicBezTo>
                <a:cubicBezTo>
                  <a:pt x="-25912" y="1070561"/>
                  <a:pt x="66745" y="811333"/>
                  <a:pt x="0" y="621354"/>
                </a:cubicBezTo>
                <a:cubicBezTo>
                  <a:pt x="-66745" y="431375"/>
                  <a:pt x="37272" y="282387"/>
                  <a:pt x="0" y="0"/>
                </a:cubicBezTo>
                <a:close/>
              </a:path>
            </a:pathLst>
          </a:custGeom>
          <a:noFill/>
          <a:ln w="12700">
            <a:solidFill>
              <a:srgbClr val="ED4949"/>
            </a:solidFill>
            <a:extLst>
              <a:ext uri="{C807C97D-BFC1-408E-A445-0C87EB9F89A2}">
                <ask:lineSketchStyleProps xmlns:ask="http://schemas.microsoft.com/office/drawing/2018/sketchyshapes" sd="333716959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CEB8AFB-CCDE-8642-9035-D5CE8B81487F}"/>
              </a:ext>
            </a:extLst>
          </p:cNvPr>
          <p:cNvSpPr/>
          <p:nvPr/>
        </p:nvSpPr>
        <p:spPr>
          <a:xfrm>
            <a:off x="926192" y="2400429"/>
            <a:ext cx="3076307" cy="1198800"/>
          </a:xfrm>
          <a:custGeom>
            <a:avLst/>
            <a:gdLst>
              <a:gd name="connsiteX0" fmla="*/ 0 w 3076307"/>
              <a:gd name="connsiteY0" fmla="*/ 0 h 1198800"/>
              <a:gd name="connsiteX1" fmla="*/ 481955 w 3076307"/>
              <a:gd name="connsiteY1" fmla="*/ 0 h 1198800"/>
              <a:gd name="connsiteX2" fmla="*/ 902383 w 3076307"/>
              <a:gd name="connsiteY2" fmla="*/ 0 h 1198800"/>
              <a:gd name="connsiteX3" fmla="*/ 1353575 w 3076307"/>
              <a:gd name="connsiteY3" fmla="*/ 0 h 1198800"/>
              <a:gd name="connsiteX4" fmla="*/ 1897056 w 3076307"/>
              <a:gd name="connsiteY4" fmla="*/ 0 h 1198800"/>
              <a:gd name="connsiteX5" fmla="*/ 2379011 w 3076307"/>
              <a:gd name="connsiteY5" fmla="*/ 0 h 1198800"/>
              <a:gd name="connsiteX6" fmla="*/ 3076307 w 3076307"/>
              <a:gd name="connsiteY6" fmla="*/ 0 h 1198800"/>
              <a:gd name="connsiteX7" fmla="*/ 3076307 w 3076307"/>
              <a:gd name="connsiteY7" fmla="*/ 611388 h 1198800"/>
              <a:gd name="connsiteX8" fmla="*/ 3076307 w 3076307"/>
              <a:gd name="connsiteY8" fmla="*/ 1198800 h 1198800"/>
              <a:gd name="connsiteX9" fmla="*/ 2563589 w 3076307"/>
              <a:gd name="connsiteY9" fmla="*/ 1198800 h 1198800"/>
              <a:gd name="connsiteX10" fmla="*/ 2112397 w 3076307"/>
              <a:gd name="connsiteY10" fmla="*/ 1198800 h 1198800"/>
              <a:gd name="connsiteX11" fmla="*/ 1538154 w 3076307"/>
              <a:gd name="connsiteY11" fmla="*/ 1198800 h 1198800"/>
              <a:gd name="connsiteX12" fmla="*/ 1056199 w 3076307"/>
              <a:gd name="connsiteY12" fmla="*/ 1198800 h 1198800"/>
              <a:gd name="connsiteX13" fmla="*/ 635770 w 3076307"/>
              <a:gd name="connsiteY13" fmla="*/ 1198800 h 1198800"/>
              <a:gd name="connsiteX14" fmla="*/ 0 w 3076307"/>
              <a:gd name="connsiteY14" fmla="*/ 1198800 h 1198800"/>
              <a:gd name="connsiteX15" fmla="*/ 0 w 3076307"/>
              <a:gd name="connsiteY15" fmla="*/ 623376 h 1198800"/>
              <a:gd name="connsiteX16" fmla="*/ 0 w 3076307"/>
              <a:gd name="connsiteY16" fmla="*/ 0 h 11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76307" h="1198800" fill="none" extrusionOk="0">
                <a:moveTo>
                  <a:pt x="0" y="0"/>
                </a:moveTo>
                <a:cubicBezTo>
                  <a:pt x="215223" y="-52760"/>
                  <a:pt x="320923" y="5728"/>
                  <a:pt x="481955" y="0"/>
                </a:cubicBezTo>
                <a:cubicBezTo>
                  <a:pt x="642988" y="-5728"/>
                  <a:pt x="700252" y="19626"/>
                  <a:pt x="902383" y="0"/>
                </a:cubicBezTo>
                <a:cubicBezTo>
                  <a:pt x="1104514" y="-19626"/>
                  <a:pt x="1218019" y="52724"/>
                  <a:pt x="1353575" y="0"/>
                </a:cubicBezTo>
                <a:cubicBezTo>
                  <a:pt x="1489131" y="-52724"/>
                  <a:pt x="1705507" y="28995"/>
                  <a:pt x="1897056" y="0"/>
                </a:cubicBezTo>
                <a:cubicBezTo>
                  <a:pt x="2088605" y="-28995"/>
                  <a:pt x="2183938" y="12830"/>
                  <a:pt x="2379011" y="0"/>
                </a:cubicBezTo>
                <a:cubicBezTo>
                  <a:pt x="2574084" y="-12830"/>
                  <a:pt x="2819195" y="59606"/>
                  <a:pt x="3076307" y="0"/>
                </a:cubicBezTo>
                <a:cubicBezTo>
                  <a:pt x="3131460" y="259863"/>
                  <a:pt x="3074191" y="351395"/>
                  <a:pt x="3076307" y="611388"/>
                </a:cubicBezTo>
                <a:cubicBezTo>
                  <a:pt x="3078423" y="871381"/>
                  <a:pt x="3060655" y="960255"/>
                  <a:pt x="3076307" y="1198800"/>
                </a:cubicBezTo>
                <a:cubicBezTo>
                  <a:pt x="2929642" y="1214801"/>
                  <a:pt x="2756653" y="1182648"/>
                  <a:pt x="2563589" y="1198800"/>
                </a:cubicBezTo>
                <a:cubicBezTo>
                  <a:pt x="2370525" y="1214952"/>
                  <a:pt x="2285069" y="1192265"/>
                  <a:pt x="2112397" y="1198800"/>
                </a:cubicBezTo>
                <a:cubicBezTo>
                  <a:pt x="1939725" y="1205335"/>
                  <a:pt x="1698958" y="1134700"/>
                  <a:pt x="1538154" y="1198800"/>
                </a:cubicBezTo>
                <a:cubicBezTo>
                  <a:pt x="1377350" y="1262900"/>
                  <a:pt x="1223620" y="1149128"/>
                  <a:pt x="1056199" y="1198800"/>
                </a:cubicBezTo>
                <a:cubicBezTo>
                  <a:pt x="888779" y="1248472"/>
                  <a:pt x="822752" y="1179042"/>
                  <a:pt x="635770" y="1198800"/>
                </a:cubicBezTo>
                <a:cubicBezTo>
                  <a:pt x="448788" y="1218558"/>
                  <a:pt x="229821" y="1190215"/>
                  <a:pt x="0" y="1198800"/>
                </a:cubicBezTo>
                <a:cubicBezTo>
                  <a:pt x="-19480" y="1054504"/>
                  <a:pt x="4589" y="870402"/>
                  <a:pt x="0" y="623376"/>
                </a:cubicBezTo>
                <a:cubicBezTo>
                  <a:pt x="-4589" y="376350"/>
                  <a:pt x="72093" y="221950"/>
                  <a:pt x="0" y="0"/>
                </a:cubicBezTo>
                <a:close/>
              </a:path>
              <a:path w="3076307" h="1198800" stroke="0" extrusionOk="0">
                <a:moveTo>
                  <a:pt x="0" y="0"/>
                </a:moveTo>
                <a:cubicBezTo>
                  <a:pt x="199499" y="-19370"/>
                  <a:pt x="363690" y="4432"/>
                  <a:pt x="481955" y="0"/>
                </a:cubicBezTo>
                <a:cubicBezTo>
                  <a:pt x="600221" y="-4432"/>
                  <a:pt x="769928" y="16262"/>
                  <a:pt x="902383" y="0"/>
                </a:cubicBezTo>
                <a:cubicBezTo>
                  <a:pt x="1034838" y="-16262"/>
                  <a:pt x="1248638" y="6923"/>
                  <a:pt x="1476627" y="0"/>
                </a:cubicBezTo>
                <a:cubicBezTo>
                  <a:pt x="1704616" y="-6923"/>
                  <a:pt x="1791318" y="48247"/>
                  <a:pt x="1958582" y="0"/>
                </a:cubicBezTo>
                <a:cubicBezTo>
                  <a:pt x="2125846" y="-48247"/>
                  <a:pt x="2210980" y="4283"/>
                  <a:pt x="2440537" y="0"/>
                </a:cubicBezTo>
                <a:cubicBezTo>
                  <a:pt x="2670095" y="-4283"/>
                  <a:pt x="2872454" y="63218"/>
                  <a:pt x="3076307" y="0"/>
                </a:cubicBezTo>
                <a:cubicBezTo>
                  <a:pt x="3092990" y="142237"/>
                  <a:pt x="3032209" y="441889"/>
                  <a:pt x="3076307" y="575424"/>
                </a:cubicBezTo>
                <a:cubicBezTo>
                  <a:pt x="3120405" y="708959"/>
                  <a:pt x="3053602" y="947977"/>
                  <a:pt x="3076307" y="1198800"/>
                </a:cubicBezTo>
                <a:cubicBezTo>
                  <a:pt x="2906890" y="1244966"/>
                  <a:pt x="2778568" y="1154694"/>
                  <a:pt x="2625115" y="1198800"/>
                </a:cubicBezTo>
                <a:cubicBezTo>
                  <a:pt x="2471662" y="1242906"/>
                  <a:pt x="2335903" y="1181627"/>
                  <a:pt x="2112397" y="1198800"/>
                </a:cubicBezTo>
                <a:cubicBezTo>
                  <a:pt x="1888891" y="1215973"/>
                  <a:pt x="1757275" y="1157232"/>
                  <a:pt x="1599680" y="1198800"/>
                </a:cubicBezTo>
                <a:cubicBezTo>
                  <a:pt x="1442085" y="1240368"/>
                  <a:pt x="1230965" y="1160345"/>
                  <a:pt x="1117725" y="1198800"/>
                </a:cubicBezTo>
                <a:cubicBezTo>
                  <a:pt x="1004486" y="1237255"/>
                  <a:pt x="815433" y="1136016"/>
                  <a:pt x="543481" y="1198800"/>
                </a:cubicBezTo>
                <a:cubicBezTo>
                  <a:pt x="271529" y="1261584"/>
                  <a:pt x="269670" y="1134992"/>
                  <a:pt x="0" y="1198800"/>
                </a:cubicBezTo>
                <a:cubicBezTo>
                  <a:pt x="-50075" y="931852"/>
                  <a:pt x="6143" y="839831"/>
                  <a:pt x="0" y="623376"/>
                </a:cubicBezTo>
                <a:cubicBezTo>
                  <a:pt x="-6143" y="406921"/>
                  <a:pt x="35171" y="273699"/>
                  <a:pt x="0" y="0"/>
                </a:cubicBezTo>
                <a:close/>
              </a:path>
            </a:pathLst>
          </a:custGeom>
          <a:solidFill>
            <a:srgbClr val="FF380B">
              <a:alpha val="5098"/>
            </a:srgbClr>
          </a:solidFill>
          <a:ln w="12700">
            <a:solidFill>
              <a:srgbClr val="ED4949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5F1CB2-BA14-9F4C-9729-ABFA66DB938C}"/>
              </a:ext>
            </a:extLst>
          </p:cNvPr>
          <p:cNvSpPr txBox="1"/>
          <p:nvPr/>
        </p:nvSpPr>
        <p:spPr>
          <a:xfrm>
            <a:off x="7198052" y="4803998"/>
            <a:ext cx="18966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 </a:t>
            </a:r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 오픈 인프라 경진대회</a:t>
            </a:r>
          </a:p>
        </p:txBody>
      </p:sp>
    </p:spTree>
    <p:extLst>
      <p:ext uri="{BB962C8B-B14F-4D97-AF65-F5344CB8AC3E}">
        <p14:creationId xmlns:p14="http://schemas.microsoft.com/office/powerpoint/2010/main" val="4222468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B4589F5-C35F-2B45-BAAA-89ACEA61E170}"/>
              </a:ext>
            </a:extLst>
          </p:cNvPr>
          <p:cNvSpPr txBox="1"/>
          <p:nvPr/>
        </p:nvSpPr>
        <p:spPr>
          <a:xfrm>
            <a:off x="712240" y="195486"/>
            <a:ext cx="2779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 동기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시장조사 및 </a:t>
            </a:r>
            <a:r>
              <a:rPr lang="ko-KR" altLang="en-US" sz="120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차별점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33E8D8-FE72-5342-BDC9-E9518F84C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71550"/>
            <a:ext cx="4068452" cy="24904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DDAA932-7CCA-E04C-8F51-232018DA0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380399"/>
            <a:ext cx="4068452" cy="11521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BDD25C-0456-5C4E-9C85-D6DE02057AD6}"/>
              </a:ext>
            </a:extLst>
          </p:cNvPr>
          <p:cNvSpPr/>
          <p:nvPr/>
        </p:nvSpPr>
        <p:spPr>
          <a:xfrm>
            <a:off x="5148062" y="978671"/>
            <a:ext cx="3076307" cy="656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14000"/>
              </a:lnSpc>
            </a:pP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가장 유사한 서비스로</a:t>
            </a:r>
            <a:r>
              <a:rPr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>
              <a:lnSpc>
                <a:spcPct val="114000"/>
              </a:lnSpc>
            </a:pPr>
            <a:r>
              <a:rPr kumimoji="1"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지난 </a:t>
            </a:r>
            <a:r>
              <a:rPr kumimoji="1"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r>
              <a:rPr kumimoji="1"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년 </a:t>
            </a:r>
            <a:r>
              <a:rPr kumimoji="1" lang="en-US" altLang="ko-KR" sz="1100">
                <a:latin typeface="NanumGothic" panose="020D0604000000000000" pitchFamily="34" charset="-127"/>
                <a:ea typeface="NanumGothic" panose="020D0604000000000000" pitchFamily="34" charset="-127"/>
              </a:rPr>
              <a:t>8</a:t>
            </a:r>
            <a:r>
              <a:rPr kumimoji="1"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월 출시된 </a:t>
            </a:r>
            <a:endParaRPr kumimoji="1" lang="en-US" altLang="ko-KR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>
              <a:lnSpc>
                <a:spcPct val="114000"/>
              </a:lnSpc>
            </a:pPr>
            <a:r>
              <a:rPr kumimoji="1" lang="ko-KR" altLang="en-US" sz="1100" b="1" err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인스타그램</a:t>
            </a:r>
            <a:r>
              <a:rPr kumimoji="1" lang="ko-KR" altLang="en-US" sz="11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지도 검색 기능 </a:t>
            </a:r>
            <a:r>
              <a:rPr kumimoji="1"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존재</a:t>
            </a:r>
            <a:endParaRPr kumimoji="1" lang="ko-Kore-KR" altLang="en-US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5D1D08-D69A-474D-B261-080253ED7140}"/>
              </a:ext>
            </a:extLst>
          </p:cNvPr>
          <p:cNvSpPr/>
          <p:nvPr/>
        </p:nvSpPr>
        <p:spPr>
          <a:xfrm>
            <a:off x="5148064" y="843559"/>
            <a:ext cx="3076307" cy="864096"/>
          </a:xfrm>
          <a:custGeom>
            <a:avLst/>
            <a:gdLst>
              <a:gd name="connsiteX0" fmla="*/ 0 w 3076307"/>
              <a:gd name="connsiteY0" fmla="*/ 0 h 864096"/>
              <a:gd name="connsiteX1" fmla="*/ 451192 w 3076307"/>
              <a:gd name="connsiteY1" fmla="*/ 0 h 864096"/>
              <a:gd name="connsiteX2" fmla="*/ 1025436 w 3076307"/>
              <a:gd name="connsiteY2" fmla="*/ 0 h 864096"/>
              <a:gd name="connsiteX3" fmla="*/ 1599680 w 3076307"/>
              <a:gd name="connsiteY3" fmla="*/ 0 h 864096"/>
              <a:gd name="connsiteX4" fmla="*/ 2112397 w 3076307"/>
              <a:gd name="connsiteY4" fmla="*/ 0 h 864096"/>
              <a:gd name="connsiteX5" fmla="*/ 2594352 w 3076307"/>
              <a:gd name="connsiteY5" fmla="*/ 0 h 864096"/>
              <a:gd name="connsiteX6" fmla="*/ 3076307 w 3076307"/>
              <a:gd name="connsiteY6" fmla="*/ 0 h 864096"/>
              <a:gd name="connsiteX7" fmla="*/ 3076307 w 3076307"/>
              <a:gd name="connsiteY7" fmla="*/ 406125 h 864096"/>
              <a:gd name="connsiteX8" fmla="*/ 3076307 w 3076307"/>
              <a:gd name="connsiteY8" fmla="*/ 864096 h 864096"/>
              <a:gd name="connsiteX9" fmla="*/ 2532826 w 3076307"/>
              <a:gd name="connsiteY9" fmla="*/ 864096 h 864096"/>
              <a:gd name="connsiteX10" fmla="*/ 2050871 w 3076307"/>
              <a:gd name="connsiteY10" fmla="*/ 864096 h 864096"/>
              <a:gd name="connsiteX11" fmla="*/ 1476627 w 3076307"/>
              <a:gd name="connsiteY11" fmla="*/ 864096 h 864096"/>
              <a:gd name="connsiteX12" fmla="*/ 902383 w 3076307"/>
              <a:gd name="connsiteY12" fmla="*/ 864096 h 864096"/>
              <a:gd name="connsiteX13" fmla="*/ 451192 w 3076307"/>
              <a:gd name="connsiteY13" fmla="*/ 864096 h 864096"/>
              <a:gd name="connsiteX14" fmla="*/ 0 w 3076307"/>
              <a:gd name="connsiteY14" fmla="*/ 864096 h 864096"/>
              <a:gd name="connsiteX15" fmla="*/ 0 w 3076307"/>
              <a:gd name="connsiteY15" fmla="*/ 457971 h 864096"/>
              <a:gd name="connsiteX16" fmla="*/ 0 w 3076307"/>
              <a:gd name="connsiteY16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76307" h="864096" extrusionOk="0">
                <a:moveTo>
                  <a:pt x="0" y="0"/>
                </a:moveTo>
                <a:cubicBezTo>
                  <a:pt x="186019" y="-28751"/>
                  <a:pt x="279838" y="25381"/>
                  <a:pt x="451192" y="0"/>
                </a:cubicBezTo>
                <a:cubicBezTo>
                  <a:pt x="622546" y="-25381"/>
                  <a:pt x="780228" y="39705"/>
                  <a:pt x="1025436" y="0"/>
                </a:cubicBezTo>
                <a:cubicBezTo>
                  <a:pt x="1270644" y="-39705"/>
                  <a:pt x="1337753" y="68670"/>
                  <a:pt x="1599680" y="0"/>
                </a:cubicBezTo>
                <a:cubicBezTo>
                  <a:pt x="1861607" y="-68670"/>
                  <a:pt x="1949257" y="5968"/>
                  <a:pt x="2112397" y="0"/>
                </a:cubicBezTo>
                <a:cubicBezTo>
                  <a:pt x="2275537" y="-5968"/>
                  <a:pt x="2447779" y="36613"/>
                  <a:pt x="2594352" y="0"/>
                </a:cubicBezTo>
                <a:cubicBezTo>
                  <a:pt x="2740926" y="-36613"/>
                  <a:pt x="2974667" y="42413"/>
                  <a:pt x="3076307" y="0"/>
                </a:cubicBezTo>
                <a:cubicBezTo>
                  <a:pt x="3092761" y="101388"/>
                  <a:pt x="3075380" y="278314"/>
                  <a:pt x="3076307" y="406125"/>
                </a:cubicBezTo>
                <a:cubicBezTo>
                  <a:pt x="3077234" y="533936"/>
                  <a:pt x="3046894" y="641657"/>
                  <a:pt x="3076307" y="864096"/>
                </a:cubicBezTo>
                <a:cubicBezTo>
                  <a:pt x="2946190" y="890029"/>
                  <a:pt x="2677945" y="808108"/>
                  <a:pt x="2532826" y="864096"/>
                </a:cubicBezTo>
                <a:cubicBezTo>
                  <a:pt x="2387707" y="920084"/>
                  <a:pt x="2204032" y="836881"/>
                  <a:pt x="2050871" y="864096"/>
                </a:cubicBezTo>
                <a:cubicBezTo>
                  <a:pt x="1897711" y="891311"/>
                  <a:pt x="1709366" y="795808"/>
                  <a:pt x="1476627" y="864096"/>
                </a:cubicBezTo>
                <a:cubicBezTo>
                  <a:pt x="1243888" y="932384"/>
                  <a:pt x="1150521" y="815541"/>
                  <a:pt x="902383" y="864096"/>
                </a:cubicBezTo>
                <a:cubicBezTo>
                  <a:pt x="654245" y="912651"/>
                  <a:pt x="660740" y="852710"/>
                  <a:pt x="451192" y="864096"/>
                </a:cubicBezTo>
                <a:cubicBezTo>
                  <a:pt x="241644" y="875482"/>
                  <a:pt x="166175" y="845067"/>
                  <a:pt x="0" y="864096"/>
                </a:cubicBezTo>
                <a:cubicBezTo>
                  <a:pt x="-21834" y="687493"/>
                  <a:pt x="24878" y="618575"/>
                  <a:pt x="0" y="457971"/>
                </a:cubicBezTo>
                <a:cubicBezTo>
                  <a:pt x="-24878" y="297367"/>
                  <a:pt x="31538" y="185213"/>
                  <a:pt x="0" y="0"/>
                </a:cubicBezTo>
                <a:close/>
              </a:path>
            </a:pathLst>
          </a:custGeom>
          <a:noFill/>
          <a:ln w="12700">
            <a:solidFill>
              <a:srgbClr val="ED4949"/>
            </a:solidFill>
            <a:extLst>
              <a:ext uri="{C807C97D-BFC1-408E-A445-0C87EB9F89A2}">
                <ask:lineSketchStyleProps xmlns:ask="http://schemas.microsoft.com/office/drawing/2018/sketchyshapes" sd="119693994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8A3AC5-B218-814E-9ACB-A30BA29C45EA}"/>
              </a:ext>
            </a:extLst>
          </p:cNvPr>
          <p:cNvSpPr/>
          <p:nvPr/>
        </p:nvSpPr>
        <p:spPr>
          <a:xfrm>
            <a:off x="5387000" y="1935858"/>
            <a:ext cx="2664296" cy="216024"/>
          </a:xfrm>
          <a:prstGeom prst="rect">
            <a:avLst/>
          </a:prstGeom>
          <a:solidFill>
            <a:srgbClr val="ED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90EDFE-DC9C-CC46-8556-4019558B2435}"/>
              </a:ext>
            </a:extLst>
          </p:cNvPr>
          <p:cNvSpPr txBox="1"/>
          <p:nvPr/>
        </p:nvSpPr>
        <p:spPr>
          <a:xfrm>
            <a:off x="5376979" y="1898706"/>
            <a:ext cx="2664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 latinLnBrk="1"/>
            <a:r>
              <a:rPr lang="ko-KR" altLang="en-US" sz="12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우린 어떤 </a:t>
            </a:r>
            <a:r>
              <a:rPr lang="ko-KR" altLang="en-US" sz="1200" b="1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차별점과</a:t>
            </a:r>
            <a:r>
              <a:rPr lang="ko-KR" altLang="en-US" sz="12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경쟁력을 지니는가</a:t>
            </a:r>
            <a:r>
              <a:rPr lang="en-US" altLang="ko-KR" sz="12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lang="ko-Kore-KR" altLang="en-US" sz="1200" b="1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67FC5-3F3A-ED42-969D-D0B9A8E1ADDD}"/>
              </a:ext>
            </a:extLst>
          </p:cNvPr>
          <p:cNvSpPr txBox="1"/>
          <p:nvPr/>
        </p:nvSpPr>
        <p:spPr>
          <a:xfrm>
            <a:off x="1818903" y="4591571"/>
            <a:ext cx="29386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7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출처 </a:t>
            </a:r>
            <a:r>
              <a:rPr kumimoji="1" lang="en-US" altLang="ko-KR" sz="7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7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7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https://</a:t>
            </a:r>
            <a:r>
              <a:rPr lang="en" altLang="ko-KR" sz="70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www.mk.co.kr</a:t>
            </a:r>
            <a:r>
              <a:rPr lang="en" altLang="ko-KR" sz="7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/news/culture/view/2021/08/820619/</a:t>
            </a:r>
            <a:endParaRPr kumimoji="1" lang="ko-KR" altLang="en-US" sz="70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화살표: 아래쪽 4">
            <a:extLst>
              <a:ext uri="{FF2B5EF4-FFF2-40B4-BE49-F238E27FC236}">
                <a16:creationId xmlns:a16="http://schemas.microsoft.com/office/drawing/2014/main" id="{A5A04D8A-5071-3740-9457-D23059B27B37}"/>
              </a:ext>
            </a:extLst>
          </p:cNvPr>
          <p:cNvSpPr/>
          <p:nvPr/>
        </p:nvSpPr>
        <p:spPr>
          <a:xfrm>
            <a:off x="6619961" y="2319721"/>
            <a:ext cx="198374" cy="347155"/>
          </a:xfrm>
          <a:prstGeom prst="downArrow">
            <a:avLst/>
          </a:prstGeom>
          <a:solidFill>
            <a:srgbClr val="F55C5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1200"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1991F3-23EA-4C4D-B38B-08828C094F9C}"/>
              </a:ext>
            </a:extLst>
          </p:cNvPr>
          <p:cNvSpPr txBox="1"/>
          <p:nvPr/>
        </p:nvSpPr>
        <p:spPr>
          <a:xfrm>
            <a:off x="5047470" y="3078279"/>
            <a:ext cx="3343355" cy="1405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ctr" defTabSz="1219170" latinLnBrk="1">
              <a:lnSpc>
                <a:spcPct val="114000"/>
              </a:lnSpc>
              <a:buAutoNum type="arabicPeriod"/>
            </a:pPr>
            <a:r>
              <a:rPr lang="ko-KR" altLang="en-US" sz="1100" b="1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인스타그램</a:t>
            </a:r>
            <a:r>
              <a:rPr lang="ko-KR" altLang="en-US" sz="11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속 정보 </a:t>
            </a:r>
            <a:r>
              <a:rPr lang="en-US" altLang="ko-KR" sz="11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lang="ko-KR" altLang="en-US" sz="11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유튜브 속 정보</a:t>
            </a:r>
            <a:endParaRPr lang="en-US" altLang="ko-KR" sz="1100" b="1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 latinLnBrk="1">
              <a:lnSpc>
                <a:spcPct val="114000"/>
              </a:lnSpc>
            </a:pP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훨씬 다양한 검색 정보 및 검색 기준 확보 가능</a:t>
            </a:r>
            <a:endParaRPr lang="en-US" altLang="ko-KR" sz="11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 latinLnBrk="1"/>
            <a:endParaRPr lang="en-US" altLang="ko-KR" sz="11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 latinLnBrk="1">
              <a:lnSpc>
                <a:spcPct val="114000"/>
              </a:lnSpc>
            </a:pPr>
            <a:r>
              <a:rPr lang="en-US" altLang="ko-KR" sz="11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1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100" b="1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브이로그</a:t>
            </a:r>
            <a:r>
              <a:rPr lang="ko-KR" altLang="en-US" sz="1100" b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영상에 초점</a:t>
            </a:r>
            <a:endParaRPr lang="en-US" altLang="ko-KR" sz="1100" b="1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 latinLnBrk="1">
              <a:lnSpc>
                <a:spcPct val="114000"/>
              </a:lnSpc>
            </a:pP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영상 속 모든 장소 정보를 한 눈에 확인 가능 </a:t>
            </a:r>
            <a:endParaRPr lang="en-US" altLang="ko-KR" sz="11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 latinLnBrk="1">
              <a:lnSpc>
                <a:spcPct val="114000"/>
              </a:lnSpc>
            </a:pP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10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인스타그램은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한 </a:t>
            </a:r>
            <a:r>
              <a:rPr lang="ko-KR" altLang="en-US" sz="110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게시물당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1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defTabSz="1219170" latinLnBrk="1">
              <a:lnSpc>
                <a:spcPct val="114000"/>
              </a:lnSpc>
            </a:pP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하나의 </a:t>
            </a:r>
            <a:r>
              <a:rPr lang="ko-KR" altLang="en-US" sz="110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위치태그만</a:t>
            </a:r>
            <a:r>
              <a:rPr lang="ko-KR" altLang="en-US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가능함 </a:t>
            </a:r>
            <a:r>
              <a:rPr lang="en-US" altLang="ko-KR" sz="11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110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DEB08E-A280-BA4F-B802-F6218F221464}"/>
              </a:ext>
            </a:extLst>
          </p:cNvPr>
          <p:cNvSpPr/>
          <p:nvPr/>
        </p:nvSpPr>
        <p:spPr>
          <a:xfrm>
            <a:off x="5168101" y="2821686"/>
            <a:ext cx="3076307" cy="1823536"/>
          </a:xfrm>
          <a:custGeom>
            <a:avLst/>
            <a:gdLst>
              <a:gd name="connsiteX0" fmla="*/ 0 w 3076307"/>
              <a:gd name="connsiteY0" fmla="*/ 0 h 1823536"/>
              <a:gd name="connsiteX1" fmla="*/ 481955 w 3076307"/>
              <a:gd name="connsiteY1" fmla="*/ 0 h 1823536"/>
              <a:gd name="connsiteX2" fmla="*/ 933146 w 3076307"/>
              <a:gd name="connsiteY2" fmla="*/ 0 h 1823536"/>
              <a:gd name="connsiteX3" fmla="*/ 1476627 w 3076307"/>
              <a:gd name="connsiteY3" fmla="*/ 0 h 1823536"/>
              <a:gd name="connsiteX4" fmla="*/ 1989345 w 3076307"/>
              <a:gd name="connsiteY4" fmla="*/ 0 h 1823536"/>
              <a:gd name="connsiteX5" fmla="*/ 2502063 w 3076307"/>
              <a:gd name="connsiteY5" fmla="*/ 0 h 1823536"/>
              <a:gd name="connsiteX6" fmla="*/ 3076307 w 3076307"/>
              <a:gd name="connsiteY6" fmla="*/ 0 h 1823536"/>
              <a:gd name="connsiteX7" fmla="*/ 3076307 w 3076307"/>
              <a:gd name="connsiteY7" fmla="*/ 474119 h 1823536"/>
              <a:gd name="connsiteX8" fmla="*/ 3076307 w 3076307"/>
              <a:gd name="connsiteY8" fmla="*/ 893533 h 1823536"/>
              <a:gd name="connsiteX9" fmla="*/ 3076307 w 3076307"/>
              <a:gd name="connsiteY9" fmla="*/ 1367652 h 1823536"/>
              <a:gd name="connsiteX10" fmla="*/ 3076307 w 3076307"/>
              <a:gd name="connsiteY10" fmla="*/ 1823536 h 1823536"/>
              <a:gd name="connsiteX11" fmla="*/ 2532826 w 3076307"/>
              <a:gd name="connsiteY11" fmla="*/ 1823536 h 1823536"/>
              <a:gd name="connsiteX12" fmla="*/ 1989345 w 3076307"/>
              <a:gd name="connsiteY12" fmla="*/ 1823536 h 1823536"/>
              <a:gd name="connsiteX13" fmla="*/ 1415101 w 3076307"/>
              <a:gd name="connsiteY13" fmla="*/ 1823536 h 1823536"/>
              <a:gd name="connsiteX14" fmla="*/ 933146 w 3076307"/>
              <a:gd name="connsiteY14" fmla="*/ 1823536 h 1823536"/>
              <a:gd name="connsiteX15" fmla="*/ 0 w 3076307"/>
              <a:gd name="connsiteY15" fmla="*/ 1823536 h 1823536"/>
              <a:gd name="connsiteX16" fmla="*/ 0 w 3076307"/>
              <a:gd name="connsiteY16" fmla="*/ 1404123 h 1823536"/>
              <a:gd name="connsiteX17" fmla="*/ 0 w 3076307"/>
              <a:gd name="connsiteY17" fmla="*/ 948239 h 1823536"/>
              <a:gd name="connsiteX18" fmla="*/ 0 w 3076307"/>
              <a:gd name="connsiteY18" fmla="*/ 474119 h 1823536"/>
              <a:gd name="connsiteX19" fmla="*/ 0 w 3076307"/>
              <a:gd name="connsiteY19" fmla="*/ 0 h 182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76307" h="1823536" fill="none" extrusionOk="0">
                <a:moveTo>
                  <a:pt x="0" y="0"/>
                </a:moveTo>
                <a:cubicBezTo>
                  <a:pt x="187513" y="-39288"/>
                  <a:pt x="286882" y="12830"/>
                  <a:pt x="481955" y="0"/>
                </a:cubicBezTo>
                <a:cubicBezTo>
                  <a:pt x="677028" y="-12830"/>
                  <a:pt x="768936" y="40822"/>
                  <a:pt x="933146" y="0"/>
                </a:cubicBezTo>
                <a:cubicBezTo>
                  <a:pt x="1097356" y="-40822"/>
                  <a:pt x="1211184" y="23639"/>
                  <a:pt x="1476627" y="0"/>
                </a:cubicBezTo>
                <a:cubicBezTo>
                  <a:pt x="1742070" y="-23639"/>
                  <a:pt x="1862850" y="8858"/>
                  <a:pt x="1989345" y="0"/>
                </a:cubicBezTo>
                <a:cubicBezTo>
                  <a:pt x="2115840" y="-8858"/>
                  <a:pt x="2248583" y="58573"/>
                  <a:pt x="2502063" y="0"/>
                </a:cubicBezTo>
                <a:cubicBezTo>
                  <a:pt x="2755543" y="-58573"/>
                  <a:pt x="2837842" y="1608"/>
                  <a:pt x="3076307" y="0"/>
                </a:cubicBezTo>
                <a:cubicBezTo>
                  <a:pt x="3129597" y="106897"/>
                  <a:pt x="3038546" y="251088"/>
                  <a:pt x="3076307" y="474119"/>
                </a:cubicBezTo>
                <a:cubicBezTo>
                  <a:pt x="3114068" y="697150"/>
                  <a:pt x="3033470" y="761104"/>
                  <a:pt x="3076307" y="893533"/>
                </a:cubicBezTo>
                <a:cubicBezTo>
                  <a:pt x="3119144" y="1025962"/>
                  <a:pt x="3059693" y="1172041"/>
                  <a:pt x="3076307" y="1367652"/>
                </a:cubicBezTo>
                <a:cubicBezTo>
                  <a:pt x="3092921" y="1563263"/>
                  <a:pt x="3031712" y="1713226"/>
                  <a:pt x="3076307" y="1823536"/>
                </a:cubicBezTo>
                <a:cubicBezTo>
                  <a:pt x="2860398" y="1868581"/>
                  <a:pt x="2684117" y="1801318"/>
                  <a:pt x="2532826" y="1823536"/>
                </a:cubicBezTo>
                <a:cubicBezTo>
                  <a:pt x="2381535" y="1845754"/>
                  <a:pt x="2149943" y="1799552"/>
                  <a:pt x="1989345" y="1823536"/>
                </a:cubicBezTo>
                <a:cubicBezTo>
                  <a:pt x="1828747" y="1847520"/>
                  <a:pt x="1672398" y="1820282"/>
                  <a:pt x="1415101" y="1823536"/>
                </a:cubicBezTo>
                <a:cubicBezTo>
                  <a:pt x="1157804" y="1826790"/>
                  <a:pt x="1033447" y="1821472"/>
                  <a:pt x="933146" y="1823536"/>
                </a:cubicBezTo>
                <a:cubicBezTo>
                  <a:pt x="832846" y="1825600"/>
                  <a:pt x="308724" y="1728691"/>
                  <a:pt x="0" y="1823536"/>
                </a:cubicBezTo>
                <a:cubicBezTo>
                  <a:pt x="-47121" y="1705954"/>
                  <a:pt x="47835" y="1550676"/>
                  <a:pt x="0" y="1404123"/>
                </a:cubicBezTo>
                <a:cubicBezTo>
                  <a:pt x="-47835" y="1257570"/>
                  <a:pt x="17397" y="1151913"/>
                  <a:pt x="0" y="948239"/>
                </a:cubicBezTo>
                <a:cubicBezTo>
                  <a:pt x="-17397" y="744565"/>
                  <a:pt x="35312" y="624623"/>
                  <a:pt x="0" y="474119"/>
                </a:cubicBezTo>
                <a:cubicBezTo>
                  <a:pt x="-35312" y="323615"/>
                  <a:pt x="15239" y="203517"/>
                  <a:pt x="0" y="0"/>
                </a:cubicBezTo>
                <a:close/>
              </a:path>
              <a:path w="3076307" h="1823536" stroke="0" extrusionOk="0">
                <a:moveTo>
                  <a:pt x="0" y="0"/>
                </a:moveTo>
                <a:cubicBezTo>
                  <a:pt x="199499" y="-19370"/>
                  <a:pt x="363690" y="4432"/>
                  <a:pt x="481955" y="0"/>
                </a:cubicBezTo>
                <a:cubicBezTo>
                  <a:pt x="600221" y="-4432"/>
                  <a:pt x="769928" y="16262"/>
                  <a:pt x="902383" y="0"/>
                </a:cubicBezTo>
                <a:cubicBezTo>
                  <a:pt x="1034838" y="-16262"/>
                  <a:pt x="1248638" y="6923"/>
                  <a:pt x="1476627" y="0"/>
                </a:cubicBezTo>
                <a:cubicBezTo>
                  <a:pt x="1704616" y="-6923"/>
                  <a:pt x="1791318" y="48247"/>
                  <a:pt x="1958582" y="0"/>
                </a:cubicBezTo>
                <a:cubicBezTo>
                  <a:pt x="2125846" y="-48247"/>
                  <a:pt x="2210980" y="4283"/>
                  <a:pt x="2440537" y="0"/>
                </a:cubicBezTo>
                <a:cubicBezTo>
                  <a:pt x="2670095" y="-4283"/>
                  <a:pt x="2872454" y="63218"/>
                  <a:pt x="3076307" y="0"/>
                </a:cubicBezTo>
                <a:cubicBezTo>
                  <a:pt x="3092631" y="157757"/>
                  <a:pt x="3060239" y="292858"/>
                  <a:pt x="3076307" y="419413"/>
                </a:cubicBezTo>
                <a:cubicBezTo>
                  <a:pt x="3092375" y="545968"/>
                  <a:pt x="3047868" y="692801"/>
                  <a:pt x="3076307" y="875297"/>
                </a:cubicBezTo>
                <a:cubicBezTo>
                  <a:pt x="3104746" y="1057793"/>
                  <a:pt x="3027390" y="1094091"/>
                  <a:pt x="3076307" y="1294711"/>
                </a:cubicBezTo>
                <a:cubicBezTo>
                  <a:pt x="3125224" y="1495331"/>
                  <a:pt x="3021152" y="1607913"/>
                  <a:pt x="3076307" y="1823536"/>
                </a:cubicBezTo>
                <a:cubicBezTo>
                  <a:pt x="2822012" y="1825920"/>
                  <a:pt x="2722284" y="1785122"/>
                  <a:pt x="2563589" y="1823536"/>
                </a:cubicBezTo>
                <a:cubicBezTo>
                  <a:pt x="2404894" y="1861950"/>
                  <a:pt x="2194874" y="1785081"/>
                  <a:pt x="2081634" y="1823536"/>
                </a:cubicBezTo>
                <a:cubicBezTo>
                  <a:pt x="1968395" y="1861991"/>
                  <a:pt x="1779342" y="1760752"/>
                  <a:pt x="1507390" y="1823536"/>
                </a:cubicBezTo>
                <a:cubicBezTo>
                  <a:pt x="1235438" y="1886320"/>
                  <a:pt x="1210170" y="1773188"/>
                  <a:pt x="933146" y="1823536"/>
                </a:cubicBezTo>
                <a:cubicBezTo>
                  <a:pt x="656122" y="1873884"/>
                  <a:pt x="702043" y="1791286"/>
                  <a:pt x="481955" y="1823536"/>
                </a:cubicBezTo>
                <a:cubicBezTo>
                  <a:pt x="261867" y="1855786"/>
                  <a:pt x="150918" y="1813374"/>
                  <a:pt x="0" y="1823536"/>
                </a:cubicBezTo>
                <a:cubicBezTo>
                  <a:pt x="-33901" y="1629983"/>
                  <a:pt x="34824" y="1468220"/>
                  <a:pt x="0" y="1331181"/>
                </a:cubicBezTo>
                <a:cubicBezTo>
                  <a:pt x="-34824" y="1194143"/>
                  <a:pt x="2487" y="1059910"/>
                  <a:pt x="0" y="930003"/>
                </a:cubicBezTo>
                <a:cubicBezTo>
                  <a:pt x="-2487" y="800096"/>
                  <a:pt x="20295" y="634032"/>
                  <a:pt x="0" y="510590"/>
                </a:cubicBezTo>
                <a:cubicBezTo>
                  <a:pt x="-20295" y="387148"/>
                  <a:pt x="22820" y="203504"/>
                  <a:pt x="0" y="0"/>
                </a:cubicBezTo>
                <a:close/>
              </a:path>
            </a:pathLst>
          </a:custGeom>
          <a:solidFill>
            <a:srgbClr val="FF380B">
              <a:alpha val="5098"/>
            </a:srgbClr>
          </a:solidFill>
          <a:ln w="12700">
            <a:solidFill>
              <a:srgbClr val="ED4949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9ABFC-F91B-2047-8D1D-B3834327B9C1}"/>
              </a:ext>
            </a:extLst>
          </p:cNvPr>
          <p:cNvSpPr txBox="1"/>
          <p:nvPr/>
        </p:nvSpPr>
        <p:spPr>
          <a:xfrm>
            <a:off x="7198052" y="4803998"/>
            <a:ext cx="18966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 </a:t>
            </a:r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 오픈 인프라 경진대회</a:t>
            </a:r>
          </a:p>
        </p:txBody>
      </p:sp>
    </p:spTree>
    <p:extLst>
      <p:ext uri="{BB962C8B-B14F-4D97-AF65-F5344CB8AC3E}">
        <p14:creationId xmlns:p14="http://schemas.microsoft.com/office/powerpoint/2010/main" val="3513009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D0A3C6-9D4B-F54D-A599-8108E0B72851}"/>
              </a:ext>
            </a:extLst>
          </p:cNvPr>
          <p:cNvSpPr txBox="1"/>
          <p:nvPr/>
        </p:nvSpPr>
        <p:spPr>
          <a:xfrm>
            <a:off x="712240" y="195486"/>
            <a:ext cx="2851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서비스 소개</a:t>
            </a:r>
            <a:r>
              <a:rPr lang="en-US" altLang="ko-KR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120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서비스 요약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5B469-2A36-8446-8602-64A86736B09F}"/>
              </a:ext>
            </a:extLst>
          </p:cNvPr>
          <p:cNvSpPr txBox="1"/>
          <p:nvPr/>
        </p:nvSpPr>
        <p:spPr>
          <a:xfrm>
            <a:off x="529537" y="699542"/>
            <a:ext cx="756084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00" b="1">
                <a:solidFill>
                  <a:srgbClr val="ED4949"/>
                </a:solidFill>
                <a:latin typeface="나눔고딕" pitchFamily="2" charset="-127"/>
                <a:ea typeface="나눔고딕" pitchFamily="2" charset="-127"/>
              </a:rPr>
              <a:t>아코디언을 활용한 </a:t>
            </a:r>
            <a:r>
              <a:rPr lang="ko-KR" altLang="en-US" sz="1300" b="1" err="1">
                <a:solidFill>
                  <a:srgbClr val="ED4949"/>
                </a:solidFill>
                <a:latin typeface="나눔고딕" pitchFamily="2" charset="-127"/>
                <a:ea typeface="나눔고딕" pitchFamily="2" charset="-127"/>
              </a:rPr>
              <a:t>브이로그</a:t>
            </a:r>
            <a:r>
              <a:rPr lang="ko-KR" altLang="en-US" sz="1300" b="1">
                <a:solidFill>
                  <a:srgbClr val="ED4949"/>
                </a:solidFill>
                <a:latin typeface="나눔고딕" pitchFamily="2" charset="-127"/>
                <a:ea typeface="나눔고딕" pitchFamily="2" charset="-127"/>
              </a:rPr>
              <a:t> 영상 속 장소 추출 및 지도 검색 </a:t>
            </a:r>
            <a:r>
              <a:rPr lang="en-US" altLang="ko-KR" sz="1300" b="1">
                <a:solidFill>
                  <a:srgbClr val="ED4949"/>
                </a:solidFill>
                <a:latin typeface="나눔고딕" pitchFamily="2" charset="-127"/>
                <a:ea typeface="나눔고딕" pitchFamily="2" charset="-127"/>
              </a:rPr>
              <a:t>SaaS </a:t>
            </a:r>
            <a:r>
              <a:rPr lang="ko-KR" altLang="en-US" sz="1300" b="1">
                <a:solidFill>
                  <a:srgbClr val="ED4949"/>
                </a:solidFill>
                <a:latin typeface="나눔고딕" pitchFamily="2" charset="-127"/>
                <a:ea typeface="나눔고딕" pitchFamily="2" charset="-127"/>
              </a:rPr>
              <a:t>서비스</a:t>
            </a:r>
            <a:endParaRPr lang="en-US" altLang="ko-KR" sz="1300" b="1">
              <a:solidFill>
                <a:srgbClr val="ED4949"/>
              </a:solidFill>
              <a:latin typeface="나눔고딕" pitchFamily="2" charset="-127"/>
              <a:ea typeface="나눔고딕" pitchFamily="2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err="1">
                <a:latin typeface="나눔고딕" pitchFamily="2" charset="-127"/>
                <a:ea typeface="나눔고딕" pitchFamily="2" charset="-127"/>
              </a:rPr>
              <a:t>Youtube</a:t>
            </a:r>
            <a:r>
              <a:rPr lang="en-US" altLang="ko-KR" sz="1200">
                <a:latin typeface="나눔고딕" pitchFamily="2" charset="-127"/>
                <a:ea typeface="나눔고딕" pitchFamily="2" charset="-127"/>
              </a:rPr>
              <a:t> API, </a:t>
            </a:r>
            <a:r>
              <a:rPr lang="en-US" altLang="ko-KR" sz="1200" err="1">
                <a:latin typeface="나눔고딕" pitchFamily="2" charset="-127"/>
                <a:ea typeface="나눔고딕" pitchFamily="2" charset="-127"/>
              </a:rPr>
              <a:t>Pytube</a:t>
            </a:r>
            <a:r>
              <a:rPr lang="en-US" altLang="ko-KR" sz="1200">
                <a:latin typeface="나눔고딕" pitchFamily="2" charset="-127"/>
                <a:ea typeface="나눔고딕" pitchFamily="2" charset="-127"/>
              </a:rPr>
              <a:t>, Tesseract OCR</a:t>
            </a:r>
            <a:r>
              <a:rPr lang="ko-KR" altLang="en-US" sz="1200">
                <a:latin typeface="나눔고딕" pitchFamily="2" charset="-127"/>
                <a:ea typeface="나눔고딕" pitchFamily="2" charset="-127"/>
              </a:rPr>
              <a:t>을 이용한 </a:t>
            </a:r>
            <a:r>
              <a:rPr lang="ko-KR" altLang="en-US" sz="1200" b="1">
                <a:latin typeface="나눔고딕" pitchFamily="2" charset="-127"/>
                <a:ea typeface="나눔고딕" pitchFamily="2" charset="-127"/>
              </a:rPr>
              <a:t>영상 속 장소 추출 기능 </a:t>
            </a:r>
            <a:r>
              <a:rPr lang="ko-KR" altLang="en-US" sz="1200">
                <a:latin typeface="나눔고딕" pitchFamily="2" charset="-127"/>
                <a:ea typeface="나눔고딕" pitchFamily="2" charset="-127"/>
              </a:rPr>
              <a:t>구현 </a:t>
            </a:r>
            <a:endParaRPr lang="en-US" altLang="ko-KR" sz="1200">
              <a:latin typeface="나눔고딕" pitchFamily="2" charset="-127"/>
              <a:ea typeface="나눔고딕" pitchFamily="2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" pitchFamily="2" charset="-127"/>
                <a:ea typeface="나눔고딕" pitchFamily="2" charset="-127"/>
              </a:rPr>
              <a:t>데이터 파이프라인을 구상하여 효과적으로 </a:t>
            </a:r>
            <a:r>
              <a:rPr lang="ko-KR" altLang="en-US" sz="1200" b="1">
                <a:latin typeface="나눔고딕" pitchFamily="2" charset="-127"/>
                <a:ea typeface="나눔고딕" pitchFamily="2" charset="-127"/>
              </a:rPr>
              <a:t>데이터 수집</a:t>
            </a:r>
            <a:r>
              <a:rPr lang="en-US" altLang="ko-KR" sz="1200" b="1"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1200" b="1">
                <a:latin typeface="나눔고딕" pitchFamily="2" charset="-127"/>
                <a:ea typeface="나눔고딕" pitchFamily="2" charset="-127"/>
              </a:rPr>
              <a:t>가공</a:t>
            </a:r>
            <a:r>
              <a:rPr lang="en-US" altLang="ko-KR" sz="1200" b="1"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1200" b="1">
                <a:latin typeface="나눔고딕" pitchFamily="2" charset="-127"/>
                <a:ea typeface="나눔고딕" pitchFamily="2" charset="-127"/>
              </a:rPr>
              <a:t>저장</a:t>
            </a:r>
            <a:r>
              <a:rPr lang="en-US" altLang="ko-KR" sz="1200" b="1">
                <a:latin typeface="나눔고딕" pitchFamily="2" charset="-127"/>
                <a:ea typeface="나눔고딕" pitchFamily="2" charset="-127"/>
              </a:rPr>
              <a:t>(ETL)</a:t>
            </a:r>
            <a:r>
              <a:rPr lang="ko-KR" altLang="en-US" sz="1200" b="1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>
                <a:latin typeface="나눔고딕" pitchFamily="2" charset="-127"/>
                <a:ea typeface="나눔고딕" pitchFamily="2" charset="-127"/>
              </a:rPr>
              <a:t>진행</a:t>
            </a:r>
            <a:endParaRPr lang="en-US" altLang="ko-KR" sz="1200">
              <a:latin typeface="나눔고딕" pitchFamily="2" charset="-127"/>
              <a:ea typeface="나눔고딕" pitchFamily="2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" pitchFamily="2" charset="-127"/>
                <a:ea typeface="나눔고딕" pitchFamily="2" charset="-127"/>
              </a:rPr>
              <a:t>클라우드 플랫폼인 </a:t>
            </a:r>
            <a:r>
              <a:rPr lang="ko-KR" altLang="en-US" sz="1200" b="1">
                <a:latin typeface="나눔고딕" pitchFamily="2" charset="-127"/>
                <a:ea typeface="나눔고딕" pitchFamily="2" charset="-127"/>
              </a:rPr>
              <a:t>아코디언에 기반한</a:t>
            </a:r>
            <a:r>
              <a:rPr lang="en-US" altLang="ko-KR" sz="1200" b="1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>
                <a:latin typeface="나눔고딕" pitchFamily="2" charset="-127"/>
                <a:ea typeface="나눔고딕" pitchFamily="2" charset="-127"/>
              </a:rPr>
              <a:t>효율적인 컨테이너 </a:t>
            </a:r>
            <a:r>
              <a:rPr lang="ko-KR" altLang="en-US" sz="1200">
                <a:latin typeface="나눔고딕" pitchFamily="2" charset="-127"/>
                <a:ea typeface="나눔고딕" pitchFamily="2" charset="-127"/>
              </a:rPr>
              <a:t>관리</a:t>
            </a:r>
            <a:endParaRPr lang="en-US" altLang="ko-KR" sz="120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21D435-D2BE-1647-B3DC-62EC9B1E9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99" r="55882"/>
          <a:stretch/>
        </p:blipFill>
        <p:spPr>
          <a:xfrm>
            <a:off x="600581" y="2523384"/>
            <a:ext cx="1958610" cy="1349592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50C3D8-3C59-644B-8C5E-3AF7C39C3BAD}"/>
              </a:ext>
            </a:extLst>
          </p:cNvPr>
          <p:cNvSpPr txBox="1"/>
          <p:nvPr/>
        </p:nvSpPr>
        <p:spPr>
          <a:xfrm>
            <a:off x="624571" y="3993088"/>
            <a:ext cx="407662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여러 검색엔진 플랫폼을 거칠 필요 없이 </a:t>
            </a:r>
            <a:endParaRPr lang="en-US" altLang="ko-KR" sz="100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한눈에 장소 위치 정보확인 가능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FCFBC6-56C8-1F4D-9AAA-DCEB993F657F}"/>
              </a:ext>
            </a:extLst>
          </p:cNvPr>
          <p:cNvSpPr txBox="1"/>
          <p:nvPr/>
        </p:nvSpPr>
        <p:spPr>
          <a:xfrm>
            <a:off x="479381" y="2238379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1100">
              <a:solidFill>
                <a:schemeClr val="bg1">
                  <a:lumMod val="6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B67AAE-9752-3F4C-9F69-EABB6A54749C}"/>
              </a:ext>
            </a:extLst>
          </p:cNvPr>
          <p:cNvSpPr/>
          <p:nvPr/>
        </p:nvSpPr>
        <p:spPr>
          <a:xfrm>
            <a:off x="4860032" y="1870050"/>
            <a:ext cx="4032448" cy="2637282"/>
          </a:xfrm>
          <a:custGeom>
            <a:avLst/>
            <a:gdLst>
              <a:gd name="connsiteX0" fmla="*/ 0 w 4032448"/>
              <a:gd name="connsiteY0" fmla="*/ 0 h 2637282"/>
              <a:gd name="connsiteX1" fmla="*/ 455091 w 4032448"/>
              <a:gd name="connsiteY1" fmla="*/ 0 h 2637282"/>
              <a:gd name="connsiteX2" fmla="*/ 1111804 w 4032448"/>
              <a:gd name="connsiteY2" fmla="*/ 0 h 2637282"/>
              <a:gd name="connsiteX3" fmla="*/ 1728192 w 4032448"/>
              <a:gd name="connsiteY3" fmla="*/ 0 h 2637282"/>
              <a:gd name="connsiteX4" fmla="*/ 2183283 w 4032448"/>
              <a:gd name="connsiteY4" fmla="*/ 0 h 2637282"/>
              <a:gd name="connsiteX5" fmla="*/ 2719022 w 4032448"/>
              <a:gd name="connsiteY5" fmla="*/ 0 h 2637282"/>
              <a:gd name="connsiteX6" fmla="*/ 3375735 w 4032448"/>
              <a:gd name="connsiteY6" fmla="*/ 0 h 2637282"/>
              <a:gd name="connsiteX7" fmla="*/ 4032448 w 4032448"/>
              <a:gd name="connsiteY7" fmla="*/ 0 h 2637282"/>
              <a:gd name="connsiteX8" fmla="*/ 4032448 w 4032448"/>
              <a:gd name="connsiteY8" fmla="*/ 553829 h 2637282"/>
              <a:gd name="connsiteX9" fmla="*/ 4032448 w 4032448"/>
              <a:gd name="connsiteY9" fmla="*/ 1002167 h 2637282"/>
              <a:gd name="connsiteX10" fmla="*/ 4032448 w 4032448"/>
              <a:gd name="connsiteY10" fmla="*/ 1476878 h 2637282"/>
              <a:gd name="connsiteX11" fmla="*/ 4032448 w 4032448"/>
              <a:gd name="connsiteY11" fmla="*/ 2030707 h 2637282"/>
              <a:gd name="connsiteX12" fmla="*/ 4032448 w 4032448"/>
              <a:gd name="connsiteY12" fmla="*/ 2637282 h 2637282"/>
              <a:gd name="connsiteX13" fmla="*/ 3577357 w 4032448"/>
              <a:gd name="connsiteY13" fmla="*/ 2637282 h 2637282"/>
              <a:gd name="connsiteX14" fmla="*/ 3122267 w 4032448"/>
              <a:gd name="connsiteY14" fmla="*/ 2637282 h 2637282"/>
              <a:gd name="connsiteX15" fmla="*/ 2505878 w 4032448"/>
              <a:gd name="connsiteY15" fmla="*/ 2637282 h 2637282"/>
              <a:gd name="connsiteX16" fmla="*/ 2050788 w 4032448"/>
              <a:gd name="connsiteY16" fmla="*/ 2637282 h 2637282"/>
              <a:gd name="connsiteX17" fmla="*/ 1474724 w 4032448"/>
              <a:gd name="connsiteY17" fmla="*/ 2637282 h 2637282"/>
              <a:gd name="connsiteX18" fmla="*/ 979309 w 4032448"/>
              <a:gd name="connsiteY18" fmla="*/ 2637282 h 2637282"/>
              <a:gd name="connsiteX19" fmla="*/ 0 w 4032448"/>
              <a:gd name="connsiteY19" fmla="*/ 2637282 h 2637282"/>
              <a:gd name="connsiteX20" fmla="*/ 0 w 4032448"/>
              <a:gd name="connsiteY20" fmla="*/ 2109826 h 2637282"/>
              <a:gd name="connsiteX21" fmla="*/ 0 w 4032448"/>
              <a:gd name="connsiteY21" fmla="*/ 1529624 h 2637282"/>
              <a:gd name="connsiteX22" fmla="*/ 0 w 4032448"/>
              <a:gd name="connsiteY22" fmla="*/ 1028540 h 2637282"/>
              <a:gd name="connsiteX23" fmla="*/ 0 w 4032448"/>
              <a:gd name="connsiteY23" fmla="*/ 527456 h 2637282"/>
              <a:gd name="connsiteX24" fmla="*/ 0 w 4032448"/>
              <a:gd name="connsiteY24" fmla="*/ 0 h 263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032448" h="2637282" fill="none" extrusionOk="0">
                <a:moveTo>
                  <a:pt x="0" y="0"/>
                </a:moveTo>
                <a:cubicBezTo>
                  <a:pt x="133511" y="-34010"/>
                  <a:pt x="304380" y="37169"/>
                  <a:pt x="455091" y="0"/>
                </a:cubicBezTo>
                <a:cubicBezTo>
                  <a:pt x="605802" y="-37169"/>
                  <a:pt x="818748" y="25120"/>
                  <a:pt x="1111804" y="0"/>
                </a:cubicBezTo>
                <a:cubicBezTo>
                  <a:pt x="1404860" y="-25120"/>
                  <a:pt x="1594120" y="65525"/>
                  <a:pt x="1728192" y="0"/>
                </a:cubicBezTo>
                <a:cubicBezTo>
                  <a:pt x="1862264" y="-65525"/>
                  <a:pt x="1991699" y="49475"/>
                  <a:pt x="2183283" y="0"/>
                </a:cubicBezTo>
                <a:cubicBezTo>
                  <a:pt x="2374867" y="-49475"/>
                  <a:pt x="2456480" y="29934"/>
                  <a:pt x="2719022" y="0"/>
                </a:cubicBezTo>
                <a:cubicBezTo>
                  <a:pt x="2981564" y="-29934"/>
                  <a:pt x="3049080" y="17506"/>
                  <a:pt x="3375735" y="0"/>
                </a:cubicBezTo>
                <a:cubicBezTo>
                  <a:pt x="3702390" y="-17506"/>
                  <a:pt x="3763438" y="36967"/>
                  <a:pt x="4032448" y="0"/>
                </a:cubicBezTo>
                <a:cubicBezTo>
                  <a:pt x="4063922" y="120232"/>
                  <a:pt x="3984913" y="365492"/>
                  <a:pt x="4032448" y="553829"/>
                </a:cubicBezTo>
                <a:cubicBezTo>
                  <a:pt x="4079983" y="742166"/>
                  <a:pt x="3999524" y="812475"/>
                  <a:pt x="4032448" y="1002167"/>
                </a:cubicBezTo>
                <a:cubicBezTo>
                  <a:pt x="4065372" y="1191859"/>
                  <a:pt x="3993052" y="1362666"/>
                  <a:pt x="4032448" y="1476878"/>
                </a:cubicBezTo>
                <a:cubicBezTo>
                  <a:pt x="4071844" y="1591090"/>
                  <a:pt x="4000546" y="1907746"/>
                  <a:pt x="4032448" y="2030707"/>
                </a:cubicBezTo>
                <a:cubicBezTo>
                  <a:pt x="4064350" y="2153668"/>
                  <a:pt x="3966570" y="2480017"/>
                  <a:pt x="4032448" y="2637282"/>
                </a:cubicBezTo>
                <a:cubicBezTo>
                  <a:pt x="3910227" y="2687260"/>
                  <a:pt x="3669713" y="2606199"/>
                  <a:pt x="3577357" y="2637282"/>
                </a:cubicBezTo>
                <a:cubicBezTo>
                  <a:pt x="3485001" y="2668365"/>
                  <a:pt x="3265770" y="2602863"/>
                  <a:pt x="3122267" y="2637282"/>
                </a:cubicBezTo>
                <a:cubicBezTo>
                  <a:pt x="2978764" y="2671701"/>
                  <a:pt x="2779572" y="2591350"/>
                  <a:pt x="2505878" y="2637282"/>
                </a:cubicBezTo>
                <a:cubicBezTo>
                  <a:pt x="2232184" y="2683214"/>
                  <a:pt x="2150496" y="2627387"/>
                  <a:pt x="2050788" y="2637282"/>
                </a:cubicBezTo>
                <a:cubicBezTo>
                  <a:pt x="1951080" y="2647177"/>
                  <a:pt x="1618149" y="2578224"/>
                  <a:pt x="1474724" y="2637282"/>
                </a:cubicBezTo>
                <a:cubicBezTo>
                  <a:pt x="1331299" y="2696340"/>
                  <a:pt x="1137064" y="2635694"/>
                  <a:pt x="979309" y="2637282"/>
                </a:cubicBezTo>
                <a:cubicBezTo>
                  <a:pt x="821555" y="2638870"/>
                  <a:pt x="305124" y="2628005"/>
                  <a:pt x="0" y="2637282"/>
                </a:cubicBezTo>
                <a:cubicBezTo>
                  <a:pt x="-15544" y="2437001"/>
                  <a:pt x="52540" y="2317472"/>
                  <a:pt x="0" y="2109826"/>
                </a:cubicBezTo>
                <a:cubicBezTo>
                  <a:pt x="-52540" y="1902180"/>
                  <a:pt x="16941" y="1745823"/>
                  <a:pt x="0" y="1529624"/>
                </a:cubicBezTo>
                <a:cubicBezTo>
                  <a:pt x="-16941" y="1313425"/>
                  <a:pt x="4602" y="1271033"/>
                  <a:pt x="0" y="1028540"/>
                </a:cubicBezTo>
                <a:cubicBezTo>
                  <a:pt x="-4602" y="786047"/>
                  <a:pt x="52321" y="727646"/>
                  <a:pt x="0" y="527456"/>
                </a:cubicBezTo>
                <a:cubicBezTo>
                  <a:pt x="-52321" y="327266"/>
                  <a:pt x="28039" y="245996"/>
                  <a:pt x="0" y="0"/>
                </a:cubicBezTo>
                <a:close/>
              </a:path>
              <a:path w="4032448" h="2637282" stroke="0" extrusionOk="0">
                <a:moveTo>
                  <a:pt x="0" y="0"/>
                </a:moveTo>
                <a:cubicBezTo>
                  <a:pt x="163144" y="-30368"/>
                  <a:pt x="293995" y="45505"/>
                  <a:pt x="535740" y="0"/>
                </a:cubicBezTo>
                <a:cubicBezTo>
                  <a:pt x="777485" y="-45505"/>
                  <a:pt x="864396" y="5938"/>
                  <a:pt x="990830" y="0"/>
                </a:cubicBezTo>
                <a:cubicBezTo>
                  <a:pt x="1117264" y="-5938"/>
                  <a:pt x="1425828" y="16896"/>
                  <a:pt x="1647543" y="0"/>
                </a:cubicBezTo>
                <a:cubicBezTo>
                  <a:pt x="1869258" y="-16896"/>
                  <a:pt x="2020578" y="17872"/>
                  <a:pt x="2183283" y="0"/>
                </a:cubicBezTo>
                <a:cubicBezTo>
                  <a:pt x="2345988" y="-17872"/>
                  <a:pt x="2596637" y="44737"/>
                  <a:pt x="2719022" y="0"/>
                </a:cubicBezTo>
                <a:cubicBezTo>
                  <a:pt x="2841407" y="-44737"/>
                  <a:pt x="3052072" y="7443"/>
                  <a:pt x="3375735" y="0"/>
                </a:cubicBezTo>
                <a:cubicBezTo>
                  <a:pt x="3699398" y="-7443"/>
                  <a:pt x="3824269" y="31704"/>
                  <a:pt x="4032448" y="0"/>
                </a:cubicBezTo>
                <a:cubicBezTo>
                  <a:pt x="4072810" y="246577"/>
                  <a:pt x="3967294" y="423700"/>
                  <a:pt x="4032448" y="580202"/>
                </a:cubicBezTo>
                <a:cubicBezTo>
                  <a:pt x="4097602" y="736704"/>
                  <a:pt x="4009124" y="873205"/>
                  <a:pt x="4032448" y="1054913"/>
                </a:cubicBezTo>
                <a:cubicBezTo>
                  <a:pt x="4055772" y="1236621"/>
                  <a:pt x="4003063" y="1396206"/>
                  <a:pt x="4032448" y="1529624"/>
                </a:cubicBezTo>
                <a:cubicBezTo>
                  <a:pt x="4061833" y="1663042"/>
                  <a:pt x="3978244" y="1864330"/>
                  <a:pt x="4032448" y="2057080"/>
                </a:cubicBezTo>
                <a:cubicBezTo>
                  <a:pt x="4086652" y="2249830"/>
                  <a:pt x="4010035" y="2466428"/>
                  <a:pt x="4032448" y="2637282"/>
                </a:cubicBezTo>
                <a:cubicBezTo>
                  <a:pt x="3865204" y="2652619"/>
                  <a:pt x="3758607" y="2613754"/>
                  <a:pt x="3577357" y="2637282"/>
                </a:cubicBezTo>
                <a:cubicBezTo>
                  <a:pt x="3396107" y="2660810"/>
                  <a:pt x="3148893" y="2625666"/>
                  <a:pt x="2920644" y="2637282"/>
                </a:cubicBezTo>
                <a:cubicBezTo>
                  <a:pt x="2692395" y="2648898"/>
                  <a:pt x="2574272" y="2613616"/>
                  <a:pt x="2425229" y="2637282"/>
                </a:cubicBezTo>
                <a:cubicBezTo>
                  <a:pt x="2276187" y="2660948"/>
                  <a:pt x="2056485" y="2581609"/>
                  <a:pt x="1849165" y="2637282"/>
                </a:cubicBezTo>
                <a:cubicBezTo>
                  <a:pt x="1641845" y="2692955"/>
                  <a:pt x="1508901" y="2637189"/>
                  <a:pt x="1192452" y="2637282"/>
                </a:cubicBezTo>
                <a:cubicBezTo>
                  <a:pt x="876003" y="2637375"/>
                  <a:pt x="896295" y="2586035"/>
                  <a:pt x="616388" y="2637282"/>
                </a:cubicBezTo>
                <a:cubicBezTo>
                  <a:pt x="336481" y="2688529"/>
                  <a:pt x="307987" y="2634497"/>
                  <a:pt x="0" y="2637282"/>
                </a:cubicBezTo>
                <a:cubicBezTo>
                  <a:pt x="-32297" y="2464479"/>
                  <a:pt x="44151" y="2385782"/>
                  <a:pt x="0" y="2162571"/>
                </a:cubicBezTo>
                <a:cubicBezTo>
                  <a:pt x="-44151" y="1939360"/>
                  <a:pt x="49819" y="1904192"/>
                  <a:pt x="0" y="1661488"/>
                </a:cubicBezTo>
                <a:cubicBezTo>
                  <a:pt x="-49819" y="1418784"/>
                  <a:pt x="62207" y="1242572"/>
                  <a:pt x="0" y="1081286"/>
                </a:cubicBezTo>
                <a:cubicBezTo>
                  <a:pt x="-62207" y="920000"/>
                  <a:pt x="33956" y="725959"/>
                  <a:pt x="0" y="553829"/>
                </a:cubicBezTo>
                <a:cubicBezTo>
                  <a:pt x="-33956" y="381699"/>
                  <a:pt x="16568" y="139662"/>
                  <a:pt x="0" y="0"/>
                </a:cubicBezTo>
                <a:close/>
              </a:path>
            </a:pathLst>
          </a:custGeom>
          <a:solidFill>
            <a:srgbClr val="FF380B">
              <a:alpha val="5098"/>
            </a:srgbClr>
          </a:solidFill>
          <a:ln w="12700">
            <a:solidFill>
              <a:srgbClr val="ED4949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14000"/>
              </a:lnSpc>
            </a:pPr>
            <a:r>
              <a:rPr kumimoji="1" lang="ko-KR" altLang="en-US" sz="1200" b="1">
                <a:solidFill>
                  <a:srgbClr val="ED494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주요기능</a:t>
            </a:r>
            <a:endParaRPr kumimoji="1" lang="en-US" altLang="ko-KR" sz="1200" b="1">
              <a:solidFill>
                <a:srgbClr val="ED494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28600" indent="-228600" algn="just" defTabSz="1219170">
              <a:lnSpc>
                <a:spcPct val="114000"/>
              </a:lnSpc>
              <a:buFont typeface="+mj-lt"/>
              <a:buAutoNum type="arabicPeriod"/>
            </a:pPr>
            <a:endParaRPr kumimoji="1" lang="en-US" altLang="ko-KR" sz="11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28600" indent="-228600" algn="just" defTabSz="1219170">
              <a:lnSpc>
                <a:spcPct val="114000"/>
              </a:lnSpc>
              <a:buFont typeface="+mj-lt"/>
              <a:buAutoNum type="arabicPeriod"/>
            </a:pPr>
            <a:endParaRPr kumimoji="1" lang="en-US" altLang="ko-KR" sz="11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28600" indent="-228600" algn="just" defTabSz="1219170">
              <a:lnSpc>
                <a:spcPct val="114000"/>
              </a:lnSpc>
              <a:buFont typeface="+mj-lt"/>
              <a:buAutoNum type="arabicPeriod"/>
            </a:pPr>
            <a:endParaRPr kumimoji="1" lang="en-US" altLang="ko-KR" sz="11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28600" indent="-228600" algn="just" defTabSz="1219170">
              <a:lnSpc>
                <a:spcPct val="114000"/>
              </a:lnSpc>
              <a:buFont typeface="+mj-lt"/>
              <a:buAutoNum type="arabicPeriod"/>
            </a:pPr>
            <a:endParaRPr kumimoji="1" lang="en-US" altLang="ko-KR" sz="11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28600" indent="-228600" algn="just" defTabSz="1219170">
              <a:lnSpc>
                <a:spcPct val="114000"/>
              </a:lnSpc>
              <a:buFont typeface="+mj-lt"/>
              <a:buAutoNum type="arabicPeriod"/>
            </a:pPr>
            <a:endParaRPr kumimoji="1" lang="en-US" altLang="ko-KR" sz="11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28600" indent="-228600" algn="just" defTabSz="1219170">
              <a:lnSpc>
                <a:spcPct val="114000"/>
              </a:lnSpc>
              <a:buFont typeface="+mj-lt"/>
              <a:buAutoNum type="arabicPeriod"/>
            </a:pPr>
            <a:endParaRPr kumimoji="1" lang="en-US" altLang="ko-KR" sz="11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28600" indent="-228600" algn="just" defTabSz="1219170">
              <a:lnSpc>
                <a:spcPct val="114000"/>
              </a:lnSpc>
              <a:buFont typeface="+mj-lt"/>
              <a:buAutoNum type="arabicPeriod"/>
            </a:pPr>
            <a:endParaRPr kumimoji="1" lang="en-US" altLang="ko-KR" sz="11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28600" indent="-228600" algn="just" defTabSz="1219170">
              <a:lnSpc>
                <a:spcPct val="114000"/>
              </a:lnSpc>
              <a:buFont typeface="+mj-lt"/>
              <a:buAutoNum type="arabicPeriod"/>
            </a:pPr>
            <a:endParaRPr kumimoji="1" lang="en-US" altLang="ko-KR" sz="11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28600" indent="-228600" algn="just" defTabSz="1219170">
              <a:lnSpc>
                <a:spcPct val="114000"/>
              </a:lnSpc>
              <a:buFont typeface="+mj-lt"/>
              <a:buAutoNum type="arabicPeriod"/>
            </a:pPr>
            <a:endParaRPr kumimoji="1" lang="en-US" altLang="ko-KR" sz="11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D37932-3679-9B4C-B771-B83342361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96" t="1082"/>
          <a:stretch/>
        </p:blipFill>
        <p:spPr>
          <a:xfrm>
            <a:off x="2627784" y="2468955"/>
            <a:ext cx="2073411" cy="1398939"/>
          </a:xfrm>
          <a:prstGeom prst="rect">
            <a:avLst/>
          </a:prstGeom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56A5695-625C-0848-B7B0-AE3E46C9C1EF}"/>
              </a:ext>
            </a:extLst>
          </p:cNvPr>
          <p:cNvSpPr/>
          <p:nvPr/>
        </p:nvSpPr>
        <p:spPr>
          <a:xfrm>
            <a:off x="5106570" y="2455616"/>
            <a:ext cx="3539371" cy="205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 defTabSz="1219170">
              <a:lnSpc>
                <a:spcPct val="130000"/>
              </a:lnSpc>
              <a:buFont typeface="+mj-lt"/>
              <a:buAutoNum type="arabicPeriod"/>
            </a:pPr>
            <a:r>
              <a:rPr kumimoji="1" lang="ko-KR" altLang="en-US" sz="1100" err="1">
                <a:latin typeface="NanumGothic" panose="020D0604000000000000" pitchFamily="34" charset="-127"/>
                <a:ea typeface="NanumGothic" panose="020D0604000000000000" pitchFamily="34" charset="-127"/>
              </a:rPr>
              <a:t>브이로그</a:t>
            </a:r>
            <a:r>
              <a:rPr kumimoji="1"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영상 속 위치정보가 제공되지 않아도 영상 속 방문하고자 하는 </a:t>
            </a:r>
            <a:r>
              <a:rPr kumimoji="1" lang="ko-KR" altLang="en-US" sz="1100" b="1">
                <a:latin typeface="NanumGothic" panose="020D0604000000000000" pitchFamily="34" charset="-127"/>
                <a:ea typeface="NanumGothic" panose="020D0604000000000000" pitchFamily="34" charset="-127"/>
              </a:rPr>
              <a:t>위치를 한눈에 확인 </a:t>
            </a:r>
            <a:endParaRPr kumimoji="1" lang="en-US" altLang="ko-KR" sz="11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28600" indent="-228600" algn="just" defTabSz="1219170">
              <a:lnSpc>
                <a:spcPct val="130000"/>
              </a:lnSpc>
              <a:buFont typeface="+mj-lt"/>
              <a:buAutoNum type="arabicPeriod"/>
            </a:pPr>
            <a:r>
              <a:rPr kumimoji="1"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이미지들을 프레임 단위로 저장한 뒤 자막 인식 및    </a:t>
            </a:r>
            <a:r>
              <a:rPr kumimoji="1" lang="ko-KR" altLang="en-US" sz="1100" err="1">
                <a:latin typeface="NanumGothic" panose="020D0604000000000000" pitchFamily="34" charset="-127"/>
                <a:ea typeface="NanumGothic" panose="020D0604000000000000" pitchFamily="34" charset="-127"/>
              </a:rPr>
              <a:t>썸네일</a:t>
            </a:r>
            <a:r>
              <a:rPr kumimoji="1"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제공을 통한 </a:t>
            </a:r>
            <a:r>
              <a:rPr kumimoji="1" lang="ko-KR" altLang="en-US" sz="1100" b="1">
                <a:latin typeface="NanumGothic" panose="020D0604000000000000" pitchFamily="34" charset="-127"/>
                <a:ea typeface="NanumGothic" panose="020D0604000000000000" pitchFamily="34" charset="-127"/>
              </a:rPr>
              <a:t>정확도 높은 장소 정보 제공</a:t>
            </a:r>
            <a:endParaRPr kumimoji="1" lang="en-US" altLang="ko-KR" sz="11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28600" indent="-228600" algn="just" defTabSz="1219170">
              <a:lnSpc>
                <a:spcPct val="130000"/>
              </a:lnSpc>
              <a:buFont typeface="+mj-lt"/>
              <a:buAutoNum type="arabicPeriod"/>
            </a:pPr>
            <a:r>
              <a:rPr kumimoji="1"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사용자의 </a:t>
            </a:r>
            <a:r>
              <a:rPr kumimoji="1" lang="ko-KR" altLang="en-US" sz="1100" b="1" err="1">
                <a:latin typeface="NanumGothic" panose="020D0604000000000000" pitchFamily="34" charset="-127"/>
                <a:ea typeface="NanumGothic" panose="020D0604000000000000" pitchFamily="34" charset="-127"/>
              </a:rPr>
              <a:t>검색어를</a:t>
            </a:r>
            <a:r>
              <a:rPr kumimoji="1" lang="ko-KR" altLang="en-US" sz="1100" b="1">
                <a:latin typeface="NanumGothic" panose="020D0604000000000000" pitchFamily="34" charset="-127"/>
                <a:ea typeface="NanumGothic" panose="020D0604000000000000" pitchFamily="34" charset="-127"/>
              </a:rPr>
              <a:t> 기반으로 한 로그 수집 기능 </a:t>
            </a:r>
            <a:r>
              <a:rPr kumimoji="1"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지원</a:t>
            </a:r>
            <a:endParaRPr kumimoji="1" lang="en-US" altLang="ko-KR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28600" indent="-228600" algn="just" defTabSz="1219170">
              <a:lnSpc>
                <a:spcPct val="130000"/>
              </a:lnSpc>
              <a:buFont typeface="+mj-lt"/>
              <a:buAutoNum type="arabicPeriod"/>
            </a:pPr>
            <a:r>
              <a:rPr kumimoji="1"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수많은 프레임 데이터들을 </a:t>
            </a:r>
            <a:r>
              <a:rPr kumimoji="1" lang="ko-KR" altLang="en-US" sz="1100" b="1">
                <a:latin typeface="NanumGothic" panose="020D0604000000000000" pitchFamily="34" charset="-127"/>
                <a:ea typeface="NanumGothic" panose="020D0604000000000000" pitchFamily="34" charset="-127"/>
              </a:rPr>
              <a:t>병렬</a:t>
            </a:r>
            <a:r>
              <a:rPr kumimoji="1"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100" b="1">
                <a:latin typeface="NanumGothic" panose="020D0604000000000000" pitchFamily="34" charset="-127"/>
                <a:ea typeface="NanumGothic" panose="020D0604000000000000" pitchFamily="34" charset="-127"/>
              </a:rPr>
              <a:t>처리</a:t>
            </a:r>
            <a:r>
              <a:rPr kumimoji="1"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함으로써 처리 속도 향상 </a:t>
            </a:r>
            <a:endParaRPr kumimoji="1" lang="en-US" altLang="ko-KR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28600" indent="-228600" algn="just" defTabSz="1219170">
              <a:lnSpc>
                <a:spcPct val="130000"/>
              </a:lnSpc>
              <a:buFont typeface="+mj-lt"/>
              <a:buAutoNum type="arabicPeriod"/>
            </a:pPr>
            <a:r>
              <a:rPr kumimoji="1"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아코디언을 통해 효율적으로 </a:t>
            </a:r>
            <a:r>
              <a:rPr kumimoji="1" lang="en-US" altLang="ko-KR" sz="1100" b="1">
                <a:latin typeface="NanumGothic" panose="020D0604000000000000" pitchFamily="34" charset="-127"/>
                <a:ea typeface="NanumGothic" panose="020D0604000000000000" pitchFamily="34" charset="-127"/>
              </a:rPr>
              <a:t>CI/CD </a:t>
            </a:r>
            <a:r>
              <a:rPr kumimoji="1" lang="ko-KR" altLang="en-US" sz="1100" b="1">
                <a:latin typeface="NanumGothic" panose="020D0604000000000000" pitchFamily="34" charset="-127"/>
                <a:ea typeface="NanumGothic" panose="020D0604000000000000" pitchFamily="34" charset="-127"/>
              </a:rPr>
              <a:t>자동화 </a:t>
            </a:r>
            <a:r>
              <a:rPr kumimoji="1" lang="ko-KR" altLang="en-US" sz="1100">
                <a:latin typeface="NanumGothic" panose="020D0604000000000000" pitchFamily="34" charset="-127"/>
                <a:ea typeface="NanumGothic" panose="020D0604000000000000" pitchFamily="34" charset="-127"/>
              </a:rPr>
              <a:t>구현</a:t>
            </a:r>
            <a:endParaRPr kumimoji="1" lang="en-US" altLang="ko-KR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28600" indent="-228600" algn="just" defTabSz="1219170">
              <a:lnSpc>
                <a:spcPct val="130000"/>
              </a:lnSpc>
              <a:buFont typeface="+mj-lt"/>
              <a:buAutoNum type="arabicPeriod"/>
            </a:pPr>
            <a:endParaRPr kumimoji="1" lang="en-US" altLang="ko-KR" sz="11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A2F92-5897-2548-ADD8-DDA646DC294B}"/>
              </a:ext>
            </a:extLst>
          </p:cNvPr>
          <p:cNvSpPr txBox="1"/>
          <p:nvPr/>
        </p:nvSpPr>
        <p:spPr>
          <a:xfrm>
            <a:off x="7198052" y="4803998"/>
            <a:ext cx="18966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 </a:t>
            </a:r>
            <a:r>
              <a:rPr kumimoji="1"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 오픈 인프라 경진대회</a:t>
            </a:r>
          </a:p>
        </p:txBody>
      </p:sp>
    </p:spTree>
    <p:extLst>
      <p:ext uri="{BB962C8B-B14F-4D97-AF65-F5344CB8AC3E}">
        <p14:creationId xmlns:p14="http://schemas.microsoft.com/office/powerpoint/2010/main" val="3372595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1914</Words>
  <Application>Microsoft Office PowerPoint</Application>
  <PresentationFormat>화면 슬라이드 쇼(16:9)</PresentationFormat>
  <Paragraphs>324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BM HANNA 11yrs old OTF</vt:lpstr>
      <vt:lpstr>나눔고딕</vt:lpstr>
      <vt:lpstr>나눔고딕</vt:lpstr>
      <vt:lpstr>Arial</vt:lpstr>
      <vt:lpstr>Apple Color Emoji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잘</dc:creator>
  <cp:lastModifiedBy>류정화</cp:lastModifiedBy>
  <cp:revision>96</cp:revision>
  <dcterms:created xsi:type="dcterms:W3CDTF">2018-12-02T08:08:13Z</dcterms:created>
  <dcterms:modified xsi:type="dcterms:W3CDTF">2022-05-09T05:04:17Z</dcterms:modified>
</cp:coreProperties>
</file>